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5"/>
  </p:handoutMasterIdLst>
  <p:sldIdLst>
    <p:sldId id="256" r:id="rId2"/>
    <p:sldId id="313" r:id="rId3"/>
    <p:sldId id="257" r:id="rId4"/>
    <p:sldId id="314" r:id="rId5"/>
    <p:sldId id="274" r:id="rId6"/>
    <p:sldId id="275" r:id="rId7"/>
    <p:sldId id="293" r:id="rId8"/>
    <p:sldId id="276" r:id="rId9"/>
    <p:sldId id="277" r:id="rId10"/>
    <p:sldId id="278" r:id="rId11"/>
    <p:sldId id="279" r:id="rId12"/>
    <p:sldId id="297" r:id="rId13"/>
    <p:sldId id="298" r:id="rId14"/>
    <p:sldId id="280" r:id="rId15"/>
    <p:sldId id="299" r:id="rId16"/>
    <p:sldId id="306" r:id="rId17"/>
    <p:sldId id="305" r:id="rId18"/>
    <p:sldId id="310" r:id="rId19"/>
    <p:sldId id="312" r:id="rId20"/>
    <p:sldId id="311" r:id="rId21"/>
    <p:sldId id="308" r:id="rId22"/>
    <p:sldId id="300" r:id="rId23"/>
    <p:sldId id="301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174" autoAdjust="0"/>
  </p:normalViewPr>
  <p:slideViewPr>
    <p:cSldViewPr>
      <p:cViewPr>
        <p:scale>
          <a:sx n="60" d="100"/>
          <a:sy n="60" d="100"/>
        </p:scale>
        <p:origin x="-660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8B7AA1C-E510-498D-BBF1-D8EE49AE1E81}" type="datetimeFigureOut">
              <a:rPr lang="en-US"/>
              <a:pPr>
                <a:defRPr/>
              </a:pPr>
              <a:t>4/5/2017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C2736CA-245B-4F1C-B90A-FBD0DCF85A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7174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F8069-2229-4310-83DC-79AE78060891}" type="datetimeFigureOut">
              <a:rPr lang="en-US"/>
              <a:pPr>
                <a:defRPr/>
              </a:pPr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159C0-9607-4D97-8005-EB01B62BBE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052411"/>
      </p:ext>
    </p:extLst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5498B-D8B9-4CC7-B891-5D183D2A145D}" type="datetimeFigureOut">
              <a:rPr lang="en-US"/>
              <a:pPr>
                <a:defRPr/>
              </a:pPr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8602E-F566-4924-A478-138CA81247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199094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1B05D-489A-477C-B421-6B993D68863E}" type="datetimeFigureOut">
              <a:rPr lang="en-US"/>
              <a:pPr>
                <a:defRPr/>
              </a:pPr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A5452-D27E-4C79-BA65-78EFAD5CA9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528696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2587C-B3AB-4222-9FB1-B69865884FDD}" type="datetimeFigureOut">
              <a:rPr lang="en-US"/>
              <a:pPr>
                <a:defRPr/>
              </a:pPr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85C90-291C-457C-9839-3703C281D1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16626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D8DF3-D035-4570-AFF0-F62E36927A2E}" type="datetimeFigureOut">
              <a:rPr lang="en-US"/>
              <a:pPr>
                <a:defRPr/>
              </a:pPr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90EFF-854C-4FCF-B1BB-EBBCA96EEA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153497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545F4-AB77-4E23-A08F-D94128400E6D}" type="datetimeFigureOut">
              <a:rPr lang="en-US"/>
              <a:pPr>
                <a:defRPr/>
              </a:pPr>
              <a:t>4/5/2017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4CEF3-89BF-4BA1-9CC8-F418096797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3720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DB768-39C9-474E-8A37-547820BA9ACB}" type="datetimeFigureOut">
              <a:rPr lang="en-US"/>
              <a:pPr>
                <a:defRPr/>
              </a:pPr>
              <a:t>4/5/2017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8F1C-53A8-406B-AE36-98C0EDB9CD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990711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8F791-3004-433B-845A-6C3F97E0EF02}" type="datetimeFigureOut">
              <a:rPr lang="en-US"/>
              <a:pPr>
                <a:defRPr/>
              </a:pPr>
              <a:t>4/5/2017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64C9D-9218-4A37-B28D-3D662F31A7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662927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49963-3370-4C68-B696-110B5F3200CD}" type="datetimeFigureOut">
              <a:rPr lang="en-US"/>
              <a:pPr>
                <a:defRPr/>
              </a:pPr>
              <a:t>4/5/2017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143C2-C125-4040-A3DA-A0628382AD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533515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45CCD-0CA2-4FF0-81C7-BEDC04BE3432}" type="datetimeFigureOut">
              <a:rPr lang="en-US"/>
              <a:pPr>
                <a:defRPr/>
              </a:pPr>
              <a:t>4/5/2017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46242-9063-4489-8CE4-B942D7E68A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65328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2845A-8DB8-4D58-8EBE-F6C067EA5838}" type="datetimeFigureOut">
              <a:rPr lang="en-US"/>
              <a:pPr>
                <a:defRPr/>
              </a:pPr>
              <a:t>4/5/2017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0061D-7D5B-4880-A511-DE50B2C5C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966520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EC0C91-7302-4279-A002-2D663BE537AD}" type="datetimeFigureOut">
              <a:rPr lang="en-US"/>
              <a:pPr>
                <a:defRPr/>
              </a:pPr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035012-E3E8-4FCC-B448-077B5482B1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fcaaz.org/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tucsonfunerals.org/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fcaaz.org/" TargetMode="Externa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cruciansinfocus.com/2010/06/08/ongoing-property-tax-issues-topic-of-legislative-hearing-wednesday-on-st-croix/" TargetMode="External"/><Relationship Id="rId3" Type="http://schemas.openxmlformats.org/officeDocument/2006/relationships/hyperlink" Target="http://www.traditioninaction.org/Cultural/A048cpCivility_Funeral_3.htm" TargetMode="External"/><Relationship Id="rId7" Type="http://schemas.openxmlformats.org/officeDocument/2006/relationships/hyperlink" Target="http://www.markevanstech.com/2010/04/12/just-say-no-to-the-yellow-pages/" TargetMode="External"/><Relationship Id="rId2" Type="http://schemas.openxmlformats.org/officeDocument/2006/relationships/hyperlink" Target="http://www.jjchandler.com/tombstone/download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rinity.edu/mkearl/funerals.html" TargetMode="External"/><Relationship Id="rId11" Type="http://schemas.openxmlformats.org/officeDocument/2006/relationships/hyperlink" Target="http://tucsonfunerals.org/" TargetMode="External"/><Relationship Id="rId5" Type="http://schemas.openxmlformats.org/officeDocument/2006/relationships/hyperlink" Target="http://gejenest.tumblr.com/prepaid-funeral-plans" TargetMode="External"/><Relationship Id="rId10" Type="http://schemas.openxmlformats.org/officeDocument/2006/relationships/hyperlink" Target="http://my.spill.hollywood.com/group/bloodythumbspodcast/forum/topics/submit-questions-for-episode-131-of-bloody-thumbs" TargetMode="External"/><Relationship Id="rId4" Type="http://schemas.openxmlformats.org/officeDocument/2006/relationships/hyperlink" Target="http://www.adfinity.net/general-price-lists" TargetMode="External"/><Relationship Id="rId9" Type="http://schemas.openxmlformats.org/officeDocument/2006/relationships/hyperlink" Target="http://www.perfectmemorials.com/blog/frugal-funerals-how-families-are-cutting-costs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2773362"/>
          </a:xfrm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Welcome to the </a:t>
            </a:r>
            <a:br>
              <a:rPr lang="en-US" sz="5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sz="5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“Shop </a:t>
            </a:r>
            <a:r>
              <a:rPr lang="en-US" sz="54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Before</a:t>
            </a:r>
            <a:r>
              <a:rPr lang="en-US" sz="5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You Drop” </a:t>
            </a:r>
            <a:br>
              <a:rPr lang="en-US" sz="5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sz="5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Quiz</a:t>
            </a:r>
            <a:endParaRPr lang="en-US" sz="54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-152400" y="3886200"/>
            <a:ext cx="4038600" cy="2362200"/>
          </a:xfrm>
          <a:extLst/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i="1" dirty="0" smtClean="0">
                <a:ln>
                  <a:solidFill>
                    <a:schemeClr val="tx1"/>
                  </a:solidFill>
                </a:ln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	A presentation by the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i="1" dirty="0" smtClean="0">
                <a:ln>
                  <a:solidFill>
                    <a:schemeClr val="tx1"/>
                  </a:solidFill>
                </a:ln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	Funeral Consumers Alliance of Arizona</a:t>
            </a:r>
          </a:p>
        </p:txBody>
      </p:sp>
      <p:sp>
        <p:nvSpPr>
          <p:cNvPr id="2052" name="TextBox 5"/>
          <p:cNvSpPr txBox="1">
            <a:spLocks noChangeArrowheads="1"/>
          </p:cNvSpPr>
          <p:nvPr/>
        </p:nvSpPr>
        <p:spPr bwMode="auto">
          <a:xfrm>
            <a:off x="8763000" y="6400800"/>
            <a:ext cx="358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latin typeface="Calibri" pitchFamily="34" charset="0"/>
              </a:rPr>
              <a:t>1.</a:t>
            </a:r>
          </a:p>
        </p:txBody>
      </p:sp>
      <p:pic>
        <p:nvPicPr>
          <p:cNvPr id="2053" name="Content Placeholder 7" descr="Picture2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3065">
            <a:off x="3978275" y="3619500"/>
            <a:ext cx="4999038" cy="2686050"/>
          </a:xfr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The best way to choose a </a:t>
            </a:r>
            <a:b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funeral home is to: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828800"/>
            <a:ext cx="8077200" cy="4525963"/>
          </a:xfrm>
          <a:extLst/>
        </p:spPr>
        <p:txBody>
          <a:bodyPr rtlCol="0">
            <a:no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lphaUcPeriod"/>
              <a:defRPr/>
            </a:pP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Use the one that is closest to the place the person died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lphaUcPeriod"/>
              <a:defRPr/>
            </a:pPr>
            <a:endParaRPr lang="en-US" sz="800" dirty="0" smtClean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lphaUcPeriod"/>
              <a:defRPr/>
            </a:pP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Use the one owned by that 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	guy you know . . . 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lphaUcPeriod"/>
              <a:defRPr/>
            </a:pPr>
            <a:endParaRPr lang="en-US" sz="800" dirty="0" smtClean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lphaUcPeriod" startAt="3"/>
              <a:defRPr/>
            </a:pP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Use the one whose ethics 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	and prices match your needs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lphaUcPeriod"/>
              <a:defRPr/>
            </a:pPr>
            <a:endParaRPr lang="en-US" sz="800" dirty="0" smtClean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D. Use the one with the fanciest ad in the yellow pages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220" name="Content Placeholder 5" descr="yellowpages-1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1200" y="2895600"/>
            <a:ext cx="3152775" cy="2438400"/>
          </a:xfrm>
        </p:spPr>
      </p:pic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8731250" y="6411913"/>
            <a:ext cx="412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latin typeface="Calibri" pitchFamily="34" charset="0"/>
              </a:rPr>
              <a:t>8.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401762"/>
          </a:xfrm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Why do families spend </a:t>
            </a:r>
            <a:b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“too much” on funerals?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8686800" cy="4525963"/>
          </a:xfrm>
          <a:extLst/>
        </p:spPr>
        <p:txBody>
          <a:bodyPr rtlCol="0">
            <a:no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lphaUcPeriod"/>
              <a:defRPr/>
            </a:pP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To prove how much they loved the deceased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lphaUcPeriod"/>
              <a:defRPr/>
            </a:pPr>
            <a:endParaRPr lang="en-US" sz="800" dirty="0" smtClean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lphaUcPeriod"/>
              <a:defRPr/>
            </a:pP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Fear of being perceived as different or cheap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lphaUcPeriod"/>
              <a:defRPr/>
            </a:pPr>
            <a:endParaRPr lang="en-US" sz="800" dirty="0" smtClean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lphaUcPeriod"/>
              <a:defRPr/>
            </a:pP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Legal misinformation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lphaUcPeriod"/>
              <a:defRPr/>
            </a:pPr>
            <a:endParaRPr lang="en-US" sz="800" dirty="0" smtClean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lphaUcPeriod"/>
              <a:defRPr/>
            </a:pP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“Hard sell” by a funeral director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lphaUcPeriod"/>
              <a:defRPr/>
            </a:pPr>
            <a:endParaRPr lang="en-US" sz="800" dirty="0" smtClean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lphaUcPeriod"/>
              <a:defRPr/>
            </a:pP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Poor family planning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lphaUcPeriod"/>
              <a:defRPr/>
            </a:pPr>
            <a:endParaRPr lang="en-US" sz="800" dirty="0" smtClean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lphaUcPeriod"/>
              <a:defRPr/>
            </a:pP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All of the above and more</a:t>
            </a:r>
          </a:p>
        </p:txBody>
      </p:sp>
      <p:pic>
        <p:nvPicPr>
          <p:cNvPr id="10244" name="Content Placeholder 5" descr="dollar_sign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28600"/>
            <a:ext cx="1177925" cy="1630363"/>
          </a:xfrm>
        </p:spPr>
      </p:pic>
      <p:sp>
        <p:nvSpPr>
          <p:cNvPr id="10245" name="TextBox 4"/>
          <p:cNvSpPr txBox="1">
            <a:spLocks noChangeArrowheads="1"/>
          </p:cNvSpPr>
          <p:nvPr/>
        </p:nvSpPr>
        <p:spPr bwMode="auto">
          <a:xfrm flipH="1">
            <a:off x="8686800" y="6411913"/>
            <a:ext cx="457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latin typeface="Calibri" pitchFamily="34" charset="0"/>
              </a:rPr>
              <a:t>9.</a:t>
            </a:r>
          </a:p>
        </p:txBody>
      </p:sp>
      <p:pic>
        <p:nvPicPr>
          <p:cNvPr id="10246" name="Content Placeholder 5" descr="dollar_sig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657600"/>
            <a:ext cx="182880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Metal caskets are better than </a:t>
            </a:r>
            <a:b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any other kind.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0" y="3124200"/>
            <a:ext cx="2057400" cy="1752600"/>
          </a:xfrm>
          <a:extLst/>
        </p:spPr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lphaUcPeriod"/>
              <a:defRPr/>
            </a:pP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True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lphaUcPeriod"/>
              <a:defRPr/>
            </a:pP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False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2292" name="Content Placeholder 6" descr="Summit in Quebec 2012 Oct 4 036 crop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133600"/>
            <a:ext cx="6330950" cy="3979863"/>
          </a:xfrm>
        </p:spPr>
      </p:pic>
      <p:sp>
        <p:nvSpPr>
          <p:cNvPr id="12293" name="TextBox 7"/>
          <p:cNvSpPr txBox="1">
            <a:spLocks noChangeArrowheads="1"/>
          </p:cNvSpPr>
          <p:nvPr/>
        </p:nvSpPr>
        <p:spPr bwMode="auto">
          <a:xfrm>
            <a:off x="8610600" y="6411913"/>
            <a:ext cx="685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itchFamily="34" charset="0"/>
              </a:rPr>
              <a:t>10. </a:t>
            </a:r>
            <a:endParaRPr lang="en-US" altLang="en-US" dirty="0">
              <a:latin typeface="Calibri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706562"/>
          </a:xfrm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Only urns sold by funeral homes can be used to keep cremated remains.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667000"/>
            <a:ext cx="4038600" cy="3992563"/>
          </a:xfrm>
          <a:extLst/>
        </p:spPr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lphaUcPeriod"/>
              <a:defRPr/>
            </a:pP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True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lphaUcPeriod"/>
              <a:defRPr/>
            </a:pP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False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3316" name="Content Placeholder 4" descr="frugalfuneralsblog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3800" y="2209800"/>
            <a:ext cx="4191000" cy="4191000"/>
          </a:xfrm>
        </p:spPr>
      </p:pic>
      <p:sp>
        <p:nvSpPr>
          <p:cNvPr id="13317" name="TextBox 5"/>
          <p:cNvSpPr txBox="1">
            <a:spLocks noChangeArrowheads="1"/>
          </p:cNvSpPr>
          <p:nvPr/>
        </p:nvSpPr>
        <p:spPr bwMode="auto">
          <a:xfrm>
            <a:off x="8615363" y="6411913"/>
            <a:ext cx="5293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itchFamily="34" charset="0"/>
              </a:rPr>
              <a:t>11. </a:t>
            </a:r>
            <a:endParaRPr lang="en-US" altLang="en-US" dirty="0">
              <a:latin typeface="Calibri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2239962"/>
          </a:xfrm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“Green” burials  are </a:t>
            </a:r>
            <a:b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less expensive and ecologically better than a traditional burial.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05400" y="2667000"/>
            <a:ext cx="4191000" cy="3687763"/>
          </a:xfrm>
          <a:extLst/>
        </p:spPr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lphaUcPeriod"/>
              <a:defRPr/>
            </a:pP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Always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lphaUcPeriod"/>
              <a:defRPr/>
            </a:pP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Never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lphaUcPeriod"/>
              <a:defRPr/>
            </a:pP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Depends on what you mean by a 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“green” burial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4340" name="Content Placeholder 10" descr="044crop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743200"/>
            <a:ext cx="4038600" cy="2586038"/>
          </a:xfrm>
        </p:spPr>
      </p:pic>
      <p:pic>
        <p:nvPicPr>
          <p:cNvPr id="14341" name="Picture 12" descr="043crop enlargemen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572000"/>
            <a:ext cx="3236913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Box 13"/>
          <p:cNvSpPr txBox="1">
            <a:spLocks noChangeArrowheads="1"/>
          </p:cNvSpPr>
          <p:nvPr/>
        </p:nvSpPr>
        <p:spPr bwMode="auto">
          <a:xfrm>
            <a:off x="8615363" y="6488113"/>
            <a:ext cx="5293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itchFamily="34" charset="0"/>
              </a:rPr>
              <a:t>12. </a:t>
            </a:r>
            <a:endParaRPr lang="en-US" altLang="en-US" dirty="0">
              <a:latin typeface="Calibri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Content Placeholder 4" descr="question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685800"/>
            <a:ext cx="6711950" cy="5487988"/>
          </a:xfrm>
        </p:spPr>
      </p:pic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8615363" y="6488113"/>
            <a:ext cx="5293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itchFamily="34" charset="0"/>
              </a:rPr>
              <a:t>13. </a:t>
            </a:r>
            <a:endParaRPr lang="en-US" altLang="en-US" dirty="0">
              <a:latin typeface="Calibri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3048000"/>
            <a:ext cx="8839200" cy="3810000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rgbClr val="0000B0"/>
                </a:solidFill>
              </a:rPr>
              <a:t>Non-profit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rgbClr val="0000B0"/>
                </a:solidFill>
              </a:rPr>
              <a:t>, non-sectarian, 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rgbClr val="0000B0"/>
                </a:solidFill>
              </a:rPr>
              <a:t>volunteer-run 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rgbClr val="0000B0"/>
                </a:solidFill>
              </a:rPr>
              <a:t>consumer educational 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rgbClr val="0000B0"/>
                </a:solidFill>
              </a:rPr>
              <a:t>association</a:t>
            </a:r>
          </a:p>
          <a:p>
            <a:pPr eaLnBrk="1" fontAlgn="auto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rgbClr val="0000B0"/>
                </a:solidFill>
              </a:rPr>
              <a:t>National organization, Funeral Consumers Alliance, has over 70 affiliates nationwide</a:t>
            </a:r>
          </a:p>
          <a:p>
            <a:pPr eaLnBrk="1" fontAlgn="auto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en-US" dirty="0" smtClean="0">
              <a:ln>
                <a:solidFill>
                  <a:schemeClr val="tx1"/>
                </a:solidFill>
              </a:ln>
              <a:solidFill>
                <a:srgbClr val="0000B0"/>
              </a:solidFill>
            </a:endParaRPr>
          </a:p>
          <a:p>
            <a:pPr eaLnBrk="1" fontAlgn="auto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rgbClr val="0000B0"/>
                </a:solidFill>
              </a:rPr>
              <a:t>Link: 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rgbClr val="0000B0"/>
                </a:solidFill>
                <a:hlinkClick r:id="rId2"/>
              </a:rPr>
              <a:t>http://FCAAZ.org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rgbClr val="0000B0"/>
                </a:solidFill>
                <a:hlinkClick r:id="rId2"/>
              </a:rPr>
              <a:t>/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rgbClr val="0000B0"/>
                </a:solidFill>
              </a:rPr>
              <a:t>   or 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www.funerals.org</a:t>
            </a:r>
            <a:endParaRPr lang="en-US" dirty="0" smtClean="0">
              <a:ln>
                <a:solidFill>
                  <a:schemeClr val="tx1"/>
                </a:solidFill>
              </a:ln>
              <a:solidFill>
                <a:schemeClr val="tx2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pic>
        <p:nvPicPr>
          <p:cNvPr id="16387" name="Content Placeholder 4" descr="Arizona-Cactus-3-slim-479862_870x230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304800"/>
            <a:ext cx="8647113" cy="2286000"/>
          </a:xfrm>
        </p:spPr>
      </p:pic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609600" y="2057400"/>
            <a:ext cx="853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chemeClr val="bg1"/>
                </a:solidFill>
                <a:latin typeface="Calibri" pitchFamily="34" charset="0"/>
              </a:rPr>
              <a:t>The Funeral Consumers Alliance of </a:t>
            </a:r>
            <a:r>
              <a:rPr lang="en-US" altLang="en-US" sz="2800" b="1" dirty="0" smtClean="0">
                <a:solidFill>
                  <a:schemeClr val="bg1"/>
                </a:solidFill>
                <a:latin typeface="Calibri" pitchFamily="34" charset="0"/>
              </a:rPr>
              <a:t>Arizona</a:t>
            </a:r>
            <a:endParaRPr lang="en-US" alt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389" name="TextBox 6"/>
          <p:cNvSpPr txBox="1">
            <a:spLocks noChangeArrowheads="1"/>
          </p:cNvSpPr>
          <p:nvPr/>
        </p:nvSpPr>
        <p:spPr bwMode="auto">
          <a:xfrm>
            <a:off x="8615363" y="6400800"/>
            <a:ext cx="5293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itchFamily="34" charset="0"/>
              </a:rPr>
              <a:t>14. </a:t>
            </a:r>
            <a:endParaRPr lang="en-US" altLang="en-US" dirty="0">
              <a:latin typeface="Calibri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590800"/>
            <a:ext cx="8229600" cy="3962400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1200"/>
              </a:spcAft>
              <a:buFont typeface="Arial" pitchFamily="34" charset="0"/>
              <a:buNone/>
              <a:defRPr/>
            </a:pPr>
            <a:r>
              <a:rPr lang="en-US" dirty="0" smtClean="0"/>
              <a:t>	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“Educate consumers,  </a:t>
            </a:r>
          </a:p>
          <a:p>
            <a:pPr eaLnBrk="1" fontAlgn="auto" hangingPunct="1">
              <a:spcAft>
                <a:spcPts val="1200"/>
              </a:spcAft>
              <a:buFont typeface="Arial" pitchFamily="34" charset="0"/>
              <a:buNone/>
              <a:defRPr/>
            </a:pPr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and to establish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, promote, and protect 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their rights, </a:t>
            </a:r>
          </a:p>
          <a:p>
            <a:pPr eaLnBrk="1" fontAlgn="auto" hangingPunct="1">
              <a:spcAft>
                <a:spcPts val="1200"/>
              </a:spcAft>
              <a:buFont typeface="Arial" pitchFamily="34" charset="0"/>
              <a:buNone/>
              <a:defRPr/>
            </a:pPr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both directly and in support of member organizations,</a:t>
            </a:r>
          </a:p>
          <a:p>
            <a:pPr eaLnBrk="1" fontAlgn="auto" hangingPunct="1">
              <a:spcAft>
                <a:spcPts val="1200"/>
              </a:spcAft>
              <a:buFont typeface="Arial" pitchFamily="34" charset="0"/>
              <a:buNone/>
              <a:defRPr/>
            </a:pPr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in the planning and purchase of funeral and memorial arrangements.”</a:t>
            </a:r>
          </a:p>
          <a:p>
            <a:pPr algn="r" eaLnBrk="1" fontAlgn="auto" hangingPunct="1">
              <a:spcAft>
                <a:spcPts val="1200"/>
              </a:spcAft>
              <a:buFont typeface="Arial" pitchFamily="34" charset="0"/>
              <a:buNone/>
              <a:defRPr/>
            </a:pPr>
            <a:r>
              <a:rPr lang="en-US" sz="1600" dirty="0" smtClean="0"/>
              <a:t>From FCA-AZ website, </a:t>
            </a:r>
            <a:r>
              <a:rPr lang="en-US" sz="1600" dirty="0" smtClean="0">
                <a:hlinkClick r:id="rId2"/>
              </a:rPr>
              <a:t>http://FCAAZ.org/</a:t>
            </a:r>
            <a:r>
              <a:rPr lang="en-US" sz="1600" dirty="0" smtClean="0"/>
              <a:t>. </a:t>
            </a:r>
            <a:endParaRPr lang="en-US" sz="1600" dirty="0"/>
          </a:p>
        </p:txBody>
      </p:sp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8615363" y="6400800"/>
            <a:ext cx="5293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itchFamily="34" charset="0"/>
              </a:rPr>
              <a:t>15. </a:t>
            </a:r>
            <a:endParaRPr lang="en-US" altLang="en-US" dirty="0">
              <a:latin typeface="Calibri" pitchFamily="34" charset="0"/>
            </a:endParaRPr>
          </a:p>
        </p:txBody>
      </p:sp>
      <p:pic>
        <p:nvPicPr>
          <p:cNvPr id="17412" name="Content Placeholder 12" descr="Picture2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4600" y="228600"/>
            <a:ext cx="4114800" cy="2079625"/>
          </a:xfrm>
        </p:spPr>
      </p:pic>
      <p:sp>
        <p:nvSpPr>
          <p:cNvPr id="17413" name="TextBox 13"/>
          <p:cNvSpPr txBox="1">
            <a:spLocks noChangeArrowheads="1"/>
          </p:cNvSpPr>
          <p:nvPr/>
        </p:nvSpPr>
        <p:spPr bwMode="auto">
          <a:xfrm>
            <a:off x="3429000" y="1676400"/>
            <a:ext cx="26146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chemeClr val="bg1"/>
                </a:solidFill>
                <a:latin typeface="Calibri" pitchFamily="34" charset="0"/>
              </a:rPr>
              <a:t>Our Mission </a:t>
            </a:r>
            <a:endParaRPr lang="en-US" altLang="en-US" sz="36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1" smtClean="0"/>
              <a:t/>
            </a:r>
            <a:br>
              <a:rPr lang="en-US" altLang="en-US" sz="3200" b="1" smtClean="0"/>
            </a:br>
            <a:endParaRPr lang="en-US" altLang="en-US" sz="3200" b="1" smtClean="0"/>
          </a:p>
        </p:txBody>
      </p:sp>
      <p:sp>
        <p:nvSpPr>
          <p:cNvPr id="18435" name="Text Placeholder 1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04800" y="2743200"/>
            <a:ext cx="8686800" cy="3951288"/>
          </a:xfrm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Dignity</a:t>
            </a:r>
            <a:endParaRPr lang="en-US" dirty="0" smtClean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Learn about d</a:t>
            </a:r>
            <a:r>
              <a:rPr lang="en-US" sz="2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ignified alternatives to excessive funeral displays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…including natural after-death care and natural burials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Knowledge and Confidence as an Educated Consumer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Receive more for your funeral dollar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Avoid unnecessary expenses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Choose services with knowledge of your consumer rights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2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953000" y="914400"/>
            <a:ext cx="4191000" cy="2057400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Objective Advice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Knowledgeable staff and volunteers </a:t>
            </a:r>
            <a:r>
              <a:rPr lang="en-US" sz="2400" b="0" i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not in the business </a:t>
            </a:r>
            <a:r>
              <a:rPr lang="en-US" sz="2400" b="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of selling funeral services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18438" name="Content Placeholder 10" descr="Arizona-Cactus-1-slim-459420_870x230 crop left.jpg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228600"/>
            <a:ext cx="4724400" cy="2255838"/>
          </a:xfrm>
        </p:spPr>
      </p:pic>
      <p:sp>
        <p:nvSpPr>
          <p:cNvPr id="18439" name="TextBox 11"/>
          <p:cNvSpPr txBox="1">
            <a:spLocks noChangeArrowheads="1"/>
          </p:cNvSpPr>
          <p:nvPr/>
        </p:nvSpPr>
        <p:spPr bwMode="auto">
          <a:xfrm>
            <a:off x="152400" y="1905000"/>
            <a:ext cx="4876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chemeClr val="bg1"/>
                </a:solidFill>
                <a:latin typeface="Calibri" pitchFamily="34" charset="0"/>
              </a:rPr>
              <a:t>Benefits of Membership</a:t>
            </a:r>
          </a:p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18440" name="TextBox 7"/>
          <p:cNvSpPr txBox="1">
            <a:spLocks noChangeArrowheads="1"/>
          </p:cNvSpPr>
          <p:nvPr/>
        </p:nvSpPr>
        <p:spPr bwMode="auto">
          <a:xfrm>
            <a:off x="8624066" y="6472346"/>
            <a:ext cx="4764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itchFamily="34" charset="0"/>
              </a:rPr>
              <a:t>16.</a:t>
            </a:r>
            <a:endParaRPr lang="en-US" altLang="en-US" dirty="0">
              <a:latin typeface="Calibri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/>
              <a:t/>
            </a:r>
            <a:br>
              <a:rPr lang="en-US" altLang="en-US" sz="3200" smtClean="0"/>
            </a:br>
            <a:endParaRPr lang="en-US" altLang="en-US" sz="32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8915400" cy="4267200"/>
          </a:xfrm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Savings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Member-only pricing at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	contracted funeral providers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--  Price comparison surveys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800" b="1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	</a:t>
            </a:r>
            <a:endParaRPr lang="en-US" sz="800" b="1" dirty="0" smtClean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Security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Convenience of pre-planning without risks of pre-payment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800" dirty="0" smtClean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800" dirty="0" smtClean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Peace of Mind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Discuss an important topic with family or friends while you are still healthy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sz="800" dirty="0" smtClean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sz="800" dirty="0" smtClean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Caring: A Final Gift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Spare next-of-kin the stress of making difficult decisions during time of grief</a:t>
            </a:r>
          </a:p>
        </p:txBody>
      </p:sp>
      <p:pic>
        <p:nvPicPr>
          <p:cNvPr id="19460" name="Content Placeholder 10" descr="Arizona-Cactus-1-slim-459420_870x230 crop left.jpg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0"/>
            <a:ext cx="4648200" cy="2444750"/>
          </a:xfrm>
        </p:spPr>
      </p:pic>
      <p:sp>
        <p:nvSpPr>
          <p:cNvPr id="19461" name="TextBox 11"/>
          <p:cNvSpPr txBox="1">
            <a:spLocks noChangeArrowheads="1"/>
          </p:cNvSpPr>
          <p:nvPr/>
        </p:nvSpPr>
        <p:spPr bwMode="auto">
          <a:xfrm>
            <a:off x="4495800" y="1752600"/>
            <a:ext cx="46482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500" b="1">
                <a:solidFill>
                  <a:schemeClr val="bg1"/>
                </a:solidFill>
                <a:latin typeface="Calibri" pitchFamily="34" charset="0"/>
              </a:rPr>
              <a:t>Benefits of Membership</a:t>
            </a:r>
          </a:p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19462" name="TextBox 5"/>
          <p:cNvSpPr txBox="1">
            <a:spLocks noChangeArrowheads="1"/>
          </p:cNvSpPr>
          <p:nvPr/>
        </p:nvSpPr>
        <p:spPr bwMode="auto">
          <a:xfrm>
            <a:off x="8591550" y="6411913"/>
            <a:ext cx="476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latin typeface="Calibri" pitchFamily="34" charset="0"/>
              </a:rPr>
              <a:t>18.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3048000"/>
            <a:ext cx="8839200" cy="3810000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rgbClr val="0000B0"/>
                </a:solidFill>
              </a:rPr>
              <a:t>Non-profit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rgbClr val="0000B0"/>
                </a:solidFill>
              </a:rPr>
              <a:t>, non-sectarian, 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rgbClr val="0000B0"/>
                </a:solidFill>
              </a:rPr>
              <a:t>mostly volunteer-run 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rgbClr val="0000B0"/>
                </a:solidFill>
              </a:rPr>
              <a:t>consumer educational 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rgbClr val="0000B0"/>
                </a:solidFill>
              </a:rPr>
              <a:t>association</a:t>
            </a:r>
          </a:p>
          <a:p>
            <a:pPr eaLnBrk="1" fontAlgn="auto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rgbClr val="0000B0"/>
                </a:solidFill>
              </a:rPr>
              <a:t>National organization, Funeral Consumers Alliance, has over 70 affiliates nationwide</a:t>
            </a:r>
          </a:p>
          <a:p>
            <a:pPr eaLnBrk="1" fontAlgn="auto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en-US" dirty="0" smtClean="0">
              <a:ln>
                <a:solidFill>
                  <a:schemeClr val="tx1"/>
                </a:solidFill>
              </a:ln>
              <a:solidFill>
                <a:srgbClr val="0000B0"/>
              </a:solidFill>
            </a:endParaRPr>
          </a:p>
          <a:p>
            <a:pPr eaLnBrk="1" fontAlgn="auto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rgbClr val="0000B0"/>
                </a:solidFill>
              </a:rPr>
              <a:t>Link: 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rgbClr val="0000B0"/>
                </a:solidFill>
                <a:hlinkClick r:id="rId2"/>
              </a:rPr>
              <a:t>http://FCAAZ.org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rgbClr val="0000B0"/>
                </a:solidFill>
                <a:hlinkClick r:id="rId2"/>
              </a:rPr>
              <a:t>/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rgbClr val="0000B0"/>
                </a:solidFill>
              </a:rPr>
              <a:t>   or </a:t>
            </a:r>
            <a:r>
              <a:rPr lang="en-US" u="sng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www.funerals.org</a:t>
            </a:r>
            <a:endParaRPr lang="en-US" u="sng" dirty="0" smtClean="0">
              <a:ln>
                <a:solidFill>
                  <a:schemeClr val="tx1"/>
                </a:solidFill>
              </a:ln>
              <a:solidFill>
                <a:schemeClr val="tx2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pic>
        <p:nvPicPr>
          <p:cNvPr id="16387" name="Content Placeholder 4" descr="Arizona-Cactus-3-slim-479862_870x230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304800"/>
            <a:ext cx="8647113" cy="2286000"/>
          </a:xfrm>
        </p:spPr>
      </p:pic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609600" y="2057400"/>
            <a:ext cx="853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chemeClr val="bg1"/>
                </a:solidFill>
                <a:latin typeface="Calibri" pitchFamily="34" charset="0"/>
              </a:rPr>
              <a:t>The Funeral Consumers Alliance of </a:t>
            </a:r>
            <a:r>
              <a:rPr lang="en-US" altLang="en-US" sz="2800" b="1" dirty="0" smtClean="0">
                <a:solidFill>
                  <a:schemeClr val="bg1"/>
                </a:solidFill>
                <a:latin typeface="Calibri" pitchFamily="34" charset="0"/>
              </a:rPr>
              <a:t>Arizona</a:t>
            </a:r>
            <a:endParaRPr lang="en-US" alt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389" name="TextBox 6"/>
          <p:cNvSpPr txBox="1">
            <a:spLocks noChangeArrowheads="1"/>
          </p:cNvSpPr>
          <p:nvPr/>
        </p:nvSpPr>
        <p:spPr bwMode="auto">
          <a:xfrm>
            <a:off x="8615363" y="6400800"/>
            <a:ext cx="4122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itchFamily="34" charset="0"/>
              </a:rPr>
              <a:t>2. </a:t>
            </a:r>
            <a:endParaRPr lang="en-US" alt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57261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/>
              <a:t/>
            </a:r>
            <a:br>
              <a:rPr lang="en-US" altLang="en-US" sz="3200" smtClean="0"/>
            </a:br>
            <a:endParaRPr lang="en-US" altLang="en-US" sz="32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362200"/>
            <a:ext cx="8458200" cy="4114800"/>
          </a:xfrm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Optional informative pamphlets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800" dirty="0" smtClean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Invitation to FCA-AZ member events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800" dirty="0" smtClean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Directory listing over 70 Affiliates nationwide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800" dirty="0" smtClean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Subscription to our Newsletters and E-Newsletters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800" dirty="0" smtClean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Right to elect Board of Directors for FCA-AZ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800" dirty="0" smtClean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i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Pre-Planning can mean greater </a:t>
            </a:r>
            <a:r>
              <a:rPr lang="en-US" sz="2800" b="1" i="1" u="sng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Peace of Mind</a:t>
            </a:r>
            <a:endParaRPr lang="en-US" sz="2800" b="1" i="1" u="sng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2"/>
          </p:nvPr>
        </p:nvSpPr>
        <p:spPr>
          <a:xfrm>
            <a:off x="4724400" y="533400"/>
            <a:ext cx="4114800" cy="2286000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Funeral Planning Kit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900" dirty="0" smtClean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Vital Statistics planning forms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800" dirty="0" smtClean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Optional organ/body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 donation information forms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20485" name="Content Placeholder 11" descr="Arizona-Cactus-3-slim-479862_870x230crop left.jpg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381000"/>
            <a:ext cx="3954463" cy="1981200"/>
          </a:xfrm>
        </p:spPr>
      </p:pic>
      <p:sp>
        <p:nvSpPr>
          <p:cNvPr id="20486" name="TextBox 12"/>
          <p:cNvSpPr txBox="1">
            <a:spLocks noChangeArrowheads="1"/>
          </p:cNvSpPr>
          <p:nvPr/>
        </p:nvSpPr>
        <p:spPr bwMode="auto">
          <a:xfrm>
            <a:off x="304800" y="1676400"/>
            <a:ext cx="4191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chemeClr val="bg1"/>
                </a:solidFill>
                <a:latin typeface="Calibri" pitchFamily="34" charset="0"/>
              </a:rPr>
              <a:t>Members  receive</a:t>
            </a:r>
          </a:p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0487" name="TextBox 6"/>
          <p:cNvSpPr txBox="1">
            <a:spLocks noChangeArrowheads="1"/>
          </p:cNvSpPr>
          <p:nvPr/>
        </p:nvSpPr>
        <p:spPr bwMode="auto">
          <a:xfrm>
            <a:off x="8591550" y="6411913"/>
            <a:ext cx="476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latin typeface="Calibri" pitchFamily="34" charset="0"/>
              </a:rPr>
              <a:t>19.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1" smtClean="0"/>
              <a:t/>
            </a:r>
            <a:br>
              <a:rPr lang="en-US" altLang="en-US" sz="3200" b="1" smtClean="0"/>
            </a:br>
            <a:endParaRPr lang="en-US" altLang="en-US" sz="3200" b="1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590800"/>
            <a:ext cx="8458200" cy="3992563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dirty="0" smtClean="0"/>
          </a:p>
          <a:p>
            <a:pPr eaLnBrk="1" fontAlgn="auto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2221 E Broadway Suite #106, Tucson, AZ 85719-6030 </a:t>
            </a:r>
          </a:p>
          <a:p>
            <a:pPr eaLnBrk="1" fontAlgn="auto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Hours: Monday-Friday, 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8:30am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to 12:30pm</a:t>
            </a:r>
          </a:p>
          <a:p>
            <a:pPr eaLnBrk="1" fontAlgn="auto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Phone: (520) 721-0230 </a:t>
            </a:r>
          </a:p>
          <a:p>
            <a:pPr eaLnBrk="1" fontAlgn="auto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Fax: (520) 306-4939 </a:t>
            </a:r>
          </a:p>
          <a:p>
            <a:pPr eaLnBrk="1" fontAlgn="auto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Email: FCAofAZ@gmail.com</a:t>
            </a:r>
          </a:p>
        </p:txBody>
      </p:sp>
      <p:pic>
        <p:nvPicPr>
          <p:cNvPr id="21508" name="Content Placeholder 4" descr="Arizona-Cactus-1-slim-459420_870x230 benefits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28600"/>
            <a:ext cx="8647113" cy="2286000"/>
          </a:xfrm>
        </p:spPr>
      </p:pic>
      <p:sp>
        <p:nvSpPr>
          <p:cNvPr id="21509" name="TextBox 5"/>
          <p:cNvSpPr txBox="1">
            <a:spLocks noChangeArrowheads="1"/>
          </p:cNvSpPr>
          <p:nvPr/>
        </p:nvSpPr>
        <p:spPr bwMode="auto">
          <a:xfrm>
            <a:off x="228600" y="1905000"/>
            <a:ext cx="86106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chemeClr val="bg1"/>
                </a:solidFill>
                <a:latin typeface="Calibri" pitchFamily="34" charset="0"/>
              </a:rPr>
              <a:t>Funeral Consumers Alliance of Southern Arizona</a:t>
            </a:r>
          </a:p>
          <a:p>
            <a:pPr algn="ctr"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1510" name="TextBox 6"/>
          <p:cNvSpPr txBox="1">
            <a:spLocks noChangeArrowheads="1"/>
          </p:cNvSpPr>
          <p:nvPr/>
        </p:nvSpPr>
        <p:spPr bwMode="auto">
          <a:xfrm>
            <a:off x="8610600" y="6400800"/>
            <a:ext cx="476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latin typeface="Calibri" pitchFamily="34" charset="0"/>
              </a:rPr>
              <a:t>20.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2057400"/>
          </a:xfrm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Thank you for attending </a:t>
            </a:r>
            <a:br>
              <a:rPr lang="en-US" sz="54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54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“Shop </a:t>
            </a:r>
            <a:r>
              <a:rPr lang="en-US" sz="5400" i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Before</a:t>
            </a:r>
            <a:r>
              <a:rPr lang="en-US" sz="54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You Drop”!</a:t>
            </a:r>
            <a:br>
              <a:rPr lang="en-US" sz="54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</a:br>
            <a:endParaRPr lang="en-US" sz="54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62400"/>
            <a:ext cx="8229600" cy="2697163"/>
          </a:xfrm>
          <a:extLst/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i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presentation by the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800" i="1" dirty="0" smtClean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i="1" dirty="0" smtClean="0">
                <a:ln>
                  <a:solidFill>
                    <a:schemeClr val="tx1"/>
                  </a:solidFill>
                </a:ln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Funeral Consumers Alliance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i="1" dirty="0" smtClean="0">
                <a:ln>
                  <a:solidFill>
                    <a:schemeClr val="tx1"/>
                  </a:solidFill>
                </a:ln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of Arizona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References for Images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525963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/>
              <a:t>1. Tombstone generated by D. </a:t>
            </a:r>
            <a:r>
              <a:rPr lang="en-US" sz="1600" dirty="0" err="1" smtClean="0"/>
              <a:t>Repp</a:t>
            </a:r>
            <a:r>
              <a:rPr lang="en-US" sz="1600" dirty="0" smtClean="0"/>
              <a:t>. </a:t>
            </a:r>
            <a:r>
              <a:rPr lang="en-US" sz="1600" dirty="0" smtClean="0">
                <a:hlinkClick r:id="rId2"/>
              </a:rPr>
              <a:t>http://www.jjchandler.com/tombstone/download.php</a:t>
            </a:r>
            <a:r>
              <a:rPr lang="en-US" sz="1600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/>
              <a:t>2. Kennedy Funeral, Nov. 25, 1963.   </a:t>
            </a:r>
            <a:r>
              <a:rPr lang="en-US" sz="1600" dirty="0" smtClean="0">
                <a:hlinkClick r:id="rId3"/>
              </a:rPr>
              <a:t>http://www.traditioninaction.org/Cultural/A048cpCivility_Funeral_3.htm</a:t>
            </a:r>
            <a:r>
              <a:rPr lang="en-US" sz="1600" dirty="0" smtClean="0"/>
              <a:t>.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/>
              <a:t>3. General Price List Sample from </a:t>
            </a:r>
            <a:r>
              <a:rPr lang="en-US" sz="1600" dirty="0" err="1" smtClean="0"/>
              <a:t>Adfinity</a:t>
            </a:r>
            <a:r>
              <a:rPr lang="en-US" sz="1600" dirty="0" smtClean="0"/>
              <a:t>. </a:t>
            </a:r>
            <a:r>
              <a:rPr lang="en-US" sz="1600" dirty="0" smtClean="0">
                <a:hlinkClick r:id="rId4"/>
              </a:rPr>
              <a:t>http://www.adfinity.net/general-price-lists#jp-carousel-892</a:t>
            </a:r>
            <a:r>
              <a:rPr lang="en-US" sz="1600" dirty="0" smtClean="0"/>
              <a:t>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/>
              <a:t>4. Photograph by D. </a:t>
            </a:r>
            <a:r>
              <a:rPr lang="en-US" sz="1600" dirty="0" err="1" smtClean="0"/>
              <a:t>Repp</a:t>
            </a:r>
            <a:r>
              <a:rPr lang="en-US" sz="1600" dirty="0" smtClean="0"/>
              <a:t>.  </a:t>
            </a:r>
            <a:r>
              <a:rPr lang="en-US" sz="1600" i="1" dirty="0" smtClean="0"/>
              <a:t>Cooperative </a:t>
            </a:r>
            <a:r>
              <a:rPr lang="en-US" sz="1600" i="1" dirty="0" err="1" smtClean="0"/>
              <a:t>Funeraire</a:t>
            </a:r>
            <a:r>
              <a:rPr lang="en-US" sz="1600" i="1" dirty="0" smtClean="0"/>
              <a:t> des </a:t>
            </a:r>
            <a:r>
              <a:rPr lang="en-US" sz="1600" i="1" dirty="0" err="1" smtClean="0"/>
              <a:t>Deux</a:t>
            </a:r>
            <a:r>
              <a:rPr lang="en-US" sz="1600" i="1" dirty="0" smtClean="0"/>
              <a:t> Rives</a:t>
            </a:r>
            <a:r>
              <a:rPr lang="en-US" sz="1600" dirty="0" smtClean="0"/>
              <a:t>, Quebec, October 7, 2012.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/>
              <a:t>5. Glasses, pen, and paper. </a:t>
            </a:r>
            <a:r>
              <a:rPr lang="en-US" sz="1600" dirty="0" smtClean="0">
                <a:hlinkClick r:id="rId5"/>
              </a:rPr>
              <a:t>http://gejenest.tumblr.com/prepaid-funeral-plans</a:t>
            </a:r>
            <a:r>
              <a:rPr lang="en-US" sz="1600" dirty="0" smtClean="0"/>
              <a:t>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/>
              <a:t>6. Drive Thru Funeral Home. </a:t>
            </a:r>
            <a:r>
              <a:rPr lang="en-US" sz="1600" dirty="0" smtClean="0">
                <a:hlinkClick r:id="rId6"/>
              </a:rPr>
              <a:t>http://www.trinity.edu/mkearl/funerals.html</a:t>
            </a:r>
            <a:r>
              <a:rPr lang="en-US" sz="1600" dirty="0" smtClean="0"/>
              <a:t>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/>
              <a:t>7. </a:t>
            </a:r>
            <a:r>
              <a:rPr lang="en-US" sz="1600" dirty="0" err="1" smtClean="0"/>
              <a:t>Wordle</a:t>
            </a:r>
            <a:r>
              <a:rPr lang="en-US" sz="1600" dirty="0" smtClean="0"/>
              <a:t>. Created May 16, 2013.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/>
              <a:t>8. Yellow Pages. </a:t>
            </a:r>
            <a:r>
              <a:rPr lang="en-US" sz="1600" dirty="0" smtClean="0">
                <a:hlinkClick r:id="rId7"/>
              </a:rPr>
              <a:t>http://www.markevanstech.com/2010/04/12/just-say-no-to-the-yellow-pages/</a:t>
            </a:r>
            <a:r>
              <a:rPr lang="en-US" sz="1600" dirty="0" smtClean="0"/>
              <a:t>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/>
              <a:t>9. Dollar Signs. </a:t>
            </a:r>
            <a:r>
              <a:rPr lang="en-US" sz="1600" dirty="0" smtClean="0">
                <a:hlinkClick r:id="rId8"/>
              </a:rPr>
              <a:t>http://cruciansinfocus.com/2010/06/08/ongoing-property-tax-issues-topic-of-legislative-hearing-wednesday-on-st-croix/</a:t>
            </a:r>
            <a:r>
              <a:rPr lang="en-US" sz="1600" dirty="0" smtClean="0"/>
              <a:t>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AutoNum type="arabicPeriod" startAt="10"/>
              <a:defRPr/>
            </a:pPr>
            <a:r>
              <a:rPr lang="en-US" sz="1600" dirty="0" smtClean="0"/>
              <a:t>Embalming fluids  </a:t>
            </a:r>
            <a:r>
              <a:rPr lang="en-US" sz="1600" u="sng" dirty="0" smtClean="0">
                <a:solidFill>
                  <a:schemeClr val="accent4">
                    <a:lumMod val="50000"/>
                  </a:schemeClr>
                </a:solidFill>
              </a:rPr>
              <a:t>http://embalming.net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/>
              <a:t>11. Photograph by D. </a:t>
            </a:r>
            <a:r>
              <a:rPr lang="en-US" sz="1600" dirty="0" err="1" smtClean="0"/>
              <a:t>Repp</a:t>
            </a:r>
            <a:r>
              <a:rPr lang="en-US" sz="1600" dirty="0" smtClean="0"/>
              <a:t>.  </a:t>
            </a:r>
            <a:r>
              <a:rPr lang="en-US" sz="1600" dirty="0" err="1" smtClean="0"/>
              <a:t>Magog</a:t>
            </a:r>
            <a:r>
              <a:rPr lang="en-US" sz="1600" dirty="0" smtClean="0"/>
              <a:t> Casket Company, </a:t>
            </a:r>
            <a:r>
              <a:rPr lang="en-US" sz="1600" dirty="0" err="1" smtClean="0"/>
              <a:t>Magog</a:t>
            </a:r>
            <a:r>
              <a:rPr lang="en-US" sz="1600" dirty="0" smtClean="0"/>
              <a:t>, Quebec, October 4, 2012.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/>
              <a:t>12. Urns. </a:t>
            </a:r>
            <a:r>
              <a:rPr lang="en-US" sz="1600" dirty="0" smtClean="0">
                <a:hlinkClick r:id="rId9"/>
              </a:rPr>
              <a:t>http://www.perfectmemorials.com/blog/frugal-funerals-how-families-are-cutting-costs/</a:t>
            </a:r>
            <a:r>
              <a:rPr lang="en-US" sz="1600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/>
              <a:t>13. Photographs by D. </a:t>
            </a:r>
            <a:r>
              <a:rPr lang="en-US" sz="1600" dirty="0" err="1" smtClean="0"/>
              <a:t>Repp</a:t>
            </a:r>
            <a:r>
              <a:rPr lang="en-US" sz="1600" dirty="0" smtClean="0"/>
              <a:t>.  </a:t>
            </a:r>
            <a:r>
              <a:rPr lang="en-US" sz="1600" i="1" dirty="0" smtClean="0"/>
              <a:t>Cooperative </a:t>
            </a:r>
            <a:r>
              <a:rPr lang="en-US" sz="1600" i="1" dirty="0" err="1" smtClean="0"/>
              <a:t>Funeraire</a:t>
            </a:r>
            <a:r>
              <a:rPr lang="en-US" sz="1600" i="1" dirty="0" smtClean="0"/>
              <a:t> des </a:t>
            </a:r>
            <a:r>
              <a:rPr lang="en-US" sz="1600" i="1" dirty="0" err="1" smtClean="0"/>
              <a:t>Deux</a:t>
            </a:r>
            <a:r>
              <a:rPr lang="en-US" sz="1600" i="1" dirty="0" smtClean="0"/>
              <a:t> Rives</a:t>
            </a:r>
            <a:r>
              <a:rPr lang="en-US" sz="1600" dirty="0" smtClean="0"/>
              <a:t>, Quebec, October 7, 2012.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/>
              <a:t>14. Time for Questions. </a:t>
            </a:r>
            <a:r>
              <a:rPr lang="en-US" sz="1600" dirty="0" smtClean="0">
                <a:hlinkClick r:id="rId10"/>
              </a:rPr>
              <a:t>http://my.spill.hollywood.com/group/bloodythumbspodcast/forum/topics/submit-questions-for-episode-131-of-bloody-thumbs</a:t>
            </a:r>
            <a:r>
              <a:rPr lang="en-US" sz="1600" dirty="0" smtClean="0"/>
              <a:t>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/>
              <a:t>15-20. Images from website of Funeral Consumers Alliance of Arizona. </a:t>
            </a:r>
            <a:r>
              <a:rPr lang="en-US" sz="1400" dirty="0" smtClean="0">
                <a:hlinkClick r:id="rId11"/>
              </a:rPr>
              <a:t>http://FCAAZ.org/</a:t>
            </a:r>
            <a:r>
              <a:rPr lang="en-US" sz="1400" dirty="0" smtClean="0"/>
              <a:t>. </a:t>
            </a:r>
            <a:endParaRPr lang="en-US" sz="16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630362"/>
          </a:xfrm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The average “traditional” funeral  in the United States</a:t>
            </a: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costs upwards of: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590800"/>
            <a:ext cx="3048000" cy="3763963"/>
          </a:xfrm>
          <a:extLst/>
        </p:spPr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lphaUcPeriod"/>
              <a:defRPr/>
            </a:pP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$22,000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lphaUcPeriod"/>
              <a:defRPr/>
            </a:pP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$11,000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lphaUcPeriod"/>
              <a:defRPr/>
            </a:pP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$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7,200</a:t>
            </a:r>
            <a:endParaRPr lang="en-US" sz="3200" dirty="0" smtClean="0">
              <a:ln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lphaUcPeriod"/>
              <a:defRPr/>
            </a:pP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$5,600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lphaUcPeriod"/>
              <a:defRPr/>
            </a:pP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$2,100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6" name="Content Placeholder 5" descr="A048_Kennedy_Funeral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1981200"/>
            <a:ext cx="3179763" cy="4525963"/>
          </a:xfrm>
        </p:spPr>
      </p:pic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8731250" y="6411913"/>
            <a:ext cx="4122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itchFamily="34" charset="0"/>
              </a:rPr>
              <a:t>3. </a:t>
            </a:r>
            <a:endParaRPr lang="en-US" altLang="en-US" dirty="0">
              <a:latin typeface="Calibri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Embalming is required in Arizona.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81200"/>
            <a:ext cx="4038600" cy="4525963"/>
          </a:xfrm>
          <a:extLst/>
        </p:spPr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lphaUcPeriod"/>
              <a:defRPr/>
            </a:pP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True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lphaUcPeriod"/>
              <a:defRPr/>
            </a:pP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False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268" name="TextBox 4"/>
          <p:cNvSpPr txBox="1">
            <a:spLocks noChangeArrowheads="1"/>
          </p:cNvSpPr>
          <p:nvPr/>
        </p:nvSpPr>
        <p:spPr bwMode="auto">
          <a:xfrm>
            <a:off x="8344468" y="6253655"/>
            <a:ext cx="4122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itchFamily="34" charset="0"/>
              </a:rPr>
              <a:t>4.</a:t>
            </a:r>
            <a:r>
              <a:rPr lang="en-US" altLang="en-US" dirty="0" smtClean="0">
                <a:latin typeface="Calibri" pitchFamily="34" charset="0"/>
              </a:rPr>
              <a:t> </a:t>
            </a:r>
            <a:endParaRPr lang="en-US" altLang="en-US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245" y="2870802"/>
            <a:ext cx="5654367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99171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304800"/>
            <a:ext cx="4724400" cy="4267200"/>
          </a:xfrm>
          <a:extLst/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You have the right to choose only the funeral goods and services you want 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(with  some exceptions).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9600" y="4800600"/>
            <a:ext cx="4191000" cy="1447800"/>
          </a:xfrm>
          <a:extLst/>
        </p:spPr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lphaUcPeriod"/>
              <a:defRPr/>
            </a:pP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True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lphaUcPeriod"/>
              <a:defRPr/>
            </a:pP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False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100" name="Content Placeholder 12" descr="gpl with no company name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838200"/>
            <a:ext cx="3968750" cy="5135563"/>
          </a:xfrm>
        </p:spPr>
      </p:pic>
      <p:sp>
        <p:nvSpPr>
          <p:cNvPr id="4101" name="TextBox 13"/>
          <p:cNvSpPr txBox="1">
            <a:spLocks noChangeArrowheads="1"/>
          </p:cNvSpPr>
          <p:nvPr/>
        </p:nvSpPr>
        <p:spPr bwMode="auto">
          <a:xfrm>
            <a:off x="8655050" y="6411913"/>
            <a:ext cx="4122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>
                <a:latin typeface="Calibri" pitchFamily="34" charset="0"/>
              </a:rPr>
              <a:t>5</a:t>
            </a:r>
            <a:r>
              <a:rPr lang="en-US" altLang="en-US" dirty="0" smtClean="0">
                <a:latin typeface="Calibri" pitchFamily="34" charset="0"/>
              </a:rPr>
              <a:t>. </a:t>
            </a:r>
            <a:endParaRPr lang="en-US" altLang="en-US" dirty="0">
              <a:latin typeface="Calibri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You can get a casket from: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4525963"/>
          </a:xfrm>
          <a:extLst/>
        </p:spPr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lphaUcPeriod"/>
              <a:defRPr/>
            </a:pP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A funeral home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lphaUcPeriod"/>
              <a:defRPr/>
            </a:pP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Costco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lphaUcPeriod"/>
              <a:defRPr/>
            </a:pP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Walmart</a:t>
            </a:r>
            <a:endParaRPr lang="en-US" sz="3200" dirty="0" smtClean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lphaUcPeriod"/>
              <a:defRPr/>
            </a:pP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Online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lphaUcPeriod"/>
              <a:defRPr/>
            </a:pP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All of the above</a:t>
            </a:r>
          </a:p>
        </p:txBody>
      </p:sp>
      <p:pic>
        <p:nvPicPr>
          <p:cNvPr id="5124" name="Content Placeholder 6" descr="042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38600" y="1828800"/>
            <a:ext cx="4953000" cy="3714750"/>
          </a:xfrm>
        </p:spPr>
      </p:pic>
      <p:sp>
        <p:nvSpPr>
          <p:cNvPr id="5125" name="TextBox 7"/>
          <p:cNvSpPr txBox="1">
            <a:spLocks noChangeArrowheads="1"/>
          </p:cNvSpPr>
          <p:nvPr/>
        </p:nvSpPr>
        <p:spPr bwMode="auto">
          <a:xfrm>
            <a:off x="8686800" y="6400800"/>
            <a:ext cx="4122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>
                <a:latin typeface="Calibri" pitchFamily="34" charset="0"/>
              </a:rPr>
              <a:t>6</a:t>
            </a:r>
            <a:r>
              <a:rPr lang="en-US" altLang="en-US" dirty="0" smtClean="0">
                <a:latin typeface="Calibri" pitchFamily="34" charset="0"/>
              </a:rPr>
              <a:t>. </a:t>
            </a:r>
            <a:endParaRPr lang="en-US" altLang="en-US" dirty="0">
              <a:latin typeface="Calibri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It is always best to pre-pay for </a:t>
            </a:r>
            <a:b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funeral services. 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3200" y="3124200"/>
            <a:ext cx="2362200" cy="2011363"/>
          </a:xfrm>
          <a:extLst/>
        </p:spPr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lphaUcPeriod"/>
              <a:defRPr/>
            </a:pP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True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lphaUcPeriod"/>
              <a:defRPr/>
            </a:pP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False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148" name="Content Placeholder 4" descr="funeral_plan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2514600"/>
            <a:ext cx="5748338" cy="3352800"/>
          </a:xfrm>
        </p:spPr>
      </p:pic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8655050" y="6411913"/>
            <a:ext cx="412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latin typeface="Calibri" pitchFamily="34" charset="0"/>
              </a:rPr>
              <a:t>5.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Funeral or memorial services </a:t>
            </a:r>
            <a:b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can be held: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332037"/>
            <a:ext cx="5181600" cy="4525963"/>
          </a:xfrm>
          <a:extLst/>
        </p:spPr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lphaUcPeriod"/>
              <a:defRPr/>
            </a:pP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In a place of worship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lphaUcPeriod"/>
              <a:defRPr/>
            </a:pPr>
            <a:endParaRPr lang="en-US" sz="800" dirty="0" smtClean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lphaUcPeriod"/>
              <a:defRPr/>
            </a:pP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In a funeral home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lphaUcPeriod"/>
              <a:defRPr/>
            </a:pPr>
            <a:endParaRPr lang="en-US" sz="800" dirty="0" smtClean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lphaUcPeriod"/>
              <a:defRPr/>
            </a:pP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Any place you can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have a wedding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D.  All of the above</a:t>
            </a:r>
            <a:endParaRPr lang="en-US" sz="800" dirty="0" smtClean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172" name="TextBox 4"/>
          <p:cNvSpPr txBox="1">
            <a:spLocks noChangeArrowheads="1"/>
          </p:cNvSpPr>
          <p:nvPr/>
        </p:nvSpPr>
        <p:spPr bwMode="auto">
          <a:xfrm>
            <a:off x="8655050" y="6400800"/>
            <a:ext cx="412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latin typeface="Calibri" pitchFamily="34" charset="0"/>
              </a:rPr>
              <a:t>6. </a:t>
            </a:r>
          </a:p>
        </p:txBody>
      </p:sp>
      <p:pic>
        <p:nvPicPr>
          <p:cNvPr id="7173" name="Content Placeholder 9" descr="funeral_drivethru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057400"/>
            <a:ext cx="4240213" cy="3886200"/>
          </a:xfr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06562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The only meaningful funeral </a:t>
            </a:r>
            <a:b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is one that: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828800"/>
            <a:ext cx="8686800" cy="4114799"/>
          </a:xfrm>
          <a:extLst/>
        </p:spPr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lphaUcPeriod"/>
              <a:defRPr/>
            </a:pP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Meets the needs of those remaining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lphaUcPeriod"/>
              <a:defRPr/>
            </a:pPr>
            <a:endParaRPr lang="en-US" sz="800" dirty="0" smtClean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B.  Puts the entire family in debt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800" dirty="0" smtClean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C.  Is just what the 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     deceased person 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	 wanted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lphaUcPeriod"/>
              <a:defRPr/>
            </a:pPr>
            <a:endParaRPr lang="en-US" sz="800" dirty="0" smtClean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8686800" y="6411913"/>
            <a:ext cx="412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latin typeface="Calibri" pitchFamily="34" charset="0"/>
              </a:rPr>
              <a:t>7. 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5333">
            <a:off x="4102117" y="3749299"/>
            <a:ext cx="4571052" cy="2522821"/>
          </a:xfr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nfinity">
      <a:dk1>
        <a:sysClr val="windowText" lastClr="000000"/>
      </a:dk1>
      <a:lt1>
        <a:sysClr val="window" lastClr="FFFFFF"/>
      </a:lt1>
      <a:dk2>
        <a:srgbClr val="EABB00"/>
      </a:dk2>
      <a:lt2>
        <a:srgbClr val="DEF2FA"/>
      </a:lt2>
      <a:accent1>
        <a:srgbClr val="983DB1"/>
      </a:accent1>
      <a:accent2>
        <a:srgbClr val="47D147"/>
      </a:accent2>
      <a:accent3>
        <a:srgbClr val="CC0053"/>
      </a:accent3>
      <a:accent4>
        <a:srgbClr val="EA950D"/>
      </a:accent4>
      <a:accent5>
        <a:srgbClr val="C800C8"/>
      </a:accent5>
      <a:accent6>
        <a:srgbClr val="6161FF"/>
      </a:accent6>
      <a:hlink>
        <a:srgbClr val="755D00"/>
      </a:hlink>
      <a:folHlink>
        <a:srgbClr val="31AEE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4859</TotalTime>
  <Words>706</Words>
  <Application>Microsoft Office PowerPoint</Application>
  <PresentationFormat>On-screen Show (4:3)</PresentationFormat>
  <Paragraphs>191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Welcome to the  “Shop Before You Drop”  Quiz</vt:lpstr>
      <vt:lpstr>PowerPoint Presentation</vt:lpstr>
      <vt:lpstr>The average “traditional” funeral  in the United States costs upwards of:</vt:lpstr>
      <vt:lpstr>Embalming is required in Arizona.</vt:lpstr>
      <vt:lpstr>You have the right to choose only the funeral goods and services you want (with  some exceptions).</vt:lpstr>
      <vt:lpstr>You can get a casket from:</vt:lpstr>
      <vt:lpstr>It is always best to pre-pay for  funeral services. </vt:lpstr>
      <vt:lpstr>Funeral or memorial services  can be held:</vt:lpstr>
      <vt:lpstr>The only meaningful funeral  is one that:</vt:lpstr>
      <vt:lpstr>The best way to choose a  funeral home is to:</vt:lpstr>
      <vt:lpstr>Why do families spend  “too much” on funerals?</vt:lpstr>
      <vt:lpstr>Metal caskets are better than  any other kind.</vt:lpstr>
      <vt:lpstr>Only urns sold by funeral homes can be used to keep cremated remains.</vt:lpstr>
      <vt:lpstr>“Green” burials  are  less expensive and ecologically better than a traditional burial.</vt:lpstr>
      <vt:lpstr>PowerPoint Presentation</vt:lpstr>
      <vt:lpstr>PowerPoint Presentation</vt:lpstr>
      <vt:lpstr>PowerPoint Presentation</vt:lpstr>
      <vt:lpstr> </vt:lpstr>
      <vt:lpstr> </vt:lpstr>
      <vt:lpstr> </vt:lpstr>
      <vt:lpstr> </vt:lpstr>
      <vt:lpstr>Thank you for attending  “Shop Before You Drop”! </vt:lpstr>
      <vt:lpstr>References for Images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Ruth Bennett</cp:lastModifiedBy>
  <cp:revision>94</cp:revision>
  <dcterms:created xsi:type="dcterms:W3CDTF">2013-06-20T18:10:23Z</dcterms:created>
  <dcterms:modified xsi:type="dcterms:W3CDTF">2017-04-05T17:18:03Z</dcterms:modified>
</cp:coreProperties>
</file>