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2"/>
  </p:sldMasterIdLst>
  <p:notesMasterIdLst>
    <p:notesMasterId r:id="rId37"/>
  </p:notesMasterIdLst>
  <p:sldIdLst>
    <p:sldId id="256" r:id="rId3"/>
    <p:sldId id="257" r:id="rId4"/>
    <p:sldId id="301" r:id="rId5"/>
    <p:sldId id="266" r:id="rId6"/>
    <p:sldId id="289" r:id="rId7"/>
    <p:sldId id="271" r:id="rId8"/>
    <p:sldId id="290" r:id="rId9"/>
    <p:sldId id="296" r:id="rId10"/>
    <p:sldId id="291" r:id="rId11"/>
    <p:sldId id="272" r:id="rId12"/>
    <p:sldId id="268" r:id="rId13"/>
    <p:sldId id="267" r:id="rId14"/>
    <p:sldId id="265" r:id="rId15"/>
    <p:sldId id="273" r:id="rId16"/>
    <p:sldId id="277" r:id="rId17"/>
    <p:sldId id="293" r:id="rId18"/>
    <p:sldId id="276" r:id="rId19"/>
    <p:sldId id="278" r:id="rId20"/>
    <p:sldId id="279" r:id="rId21"/>
    <p:sldId id="297" r:id="rId22"/>
    <p:sldId id="280" r:id="rId23"/>
    <p:sldId id="295" r:id="rId24"/>
    <p:sldId id="282" r:id="rId25"/>
    <p:sldId id="294" r:id="rId26"/>
    <p:sldId id="283" r:id="rId27"/>
    <p:sldId id="281" r:id="rId28"/>
    <p:sldId id="287" r:id="rId29"/>
    <p:sldId id="288" r:id="rId30"/>
    <p:sldId id="292" r:id="rId31"/>
    <p:sldId id="299" r:id="rId32"/>
    <p:sldId id="298" r:id="rId33"/>
    <p:sldId id="263" r:id="rId34"/>
    <p:sldId id="300" r:id="rId35"/>
    <p:sldId id="303"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850" autoAdjust="0"/>
  </p:normalViewPr>
  <p:slideViewPr>
    <p:cSldViewPr>
      <p:cViewPr varScale="1">
        <p:scale>
          <a:sx n="95" d="100"/>
          <a:sy n="95" d="100"/>
        </p:scale>
        <p:origin x="1090" y="72"/>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28287AA-0D99-42CE-A71B-10FA9908BBF8}" type="datetimeFigureOut">
              <a:rPr lang="en-US" smtClean="0"/>
              <a:pPr/>
              <a:t>2/13/2018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7C167DB-EFF0-400D-96A1-6799F871DE5B}" type="slidenum">
              <a:rPr lang="en-US" smtClean="0"/>
              <a:pPr/>
              <a:t>‹#›</a:t>
            </a:fld>
            <a:endParaRPr lang="en-US"/>
          </a:p>
        </p:txBody>
      </p:sp>
    </p:spTree>
    <p:extLst>
      <p:ext uri="{BB962C8B-B14F-4D97-AF65-F5344CB8AC3E}">
        <p14:creationId xmlns:p14="http://schemas.microsoft.com/office/powerpoint/2010/main" val="24413458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7C167DB-EFF0-400D-96A1-6799F871DE5B}" type="slidenum">
              <a:rPr lang="en-US" smtClean="0"/>
              <a:pPr/>
              <a:t>1</a:t>
            </a:fld>
            <a:endParaRPr lang="en-US"/>
          </a:p>
        </p:txBody>
      </p:sp>
    </p:spTree>
    <p:extLst>
      <p:ext uri="{BB962C8B-B14F-4D97-AF65-F5344CB8AC3E}">
        <p14:creationId xmlns:p14="http://schemas.microsoft.com/office/powerpoint/2010/main" val="16212305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7C167DB-EFF0-400D-96A1-6799F871DE5B}" type="slidenum">
              <a:rPr lang="en-US" smtClean="0"/>
              <a:pPr/>
              <a:t>2</a:t>
            </a:fld>
            <a:endParaRPr lang="en-US"/>
          </a:p>
        </p:txBody>
      </p:sp>
    </p:spTree>
    <p:extLst>
      <p:ext uri="{BB962C8B-B14F-4D97-AF65-F5344CB8AC3E}">
        <p14:creationId xmlns:p14="http://schemas.microsoft.com/office/powerpoint/2010/main" val="14664906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C167DB-EFF0-400D-96A1-6799F871DE5B}" type="slidenum">
              <a:rPr lang="en-US" smtClean="0"/>
              <a:pPr/>
              <a:t>12</a:t>
            </a:fld>
            <a:endParaRPr lang="en-US"/>
          </a:p>
        </p:txBody>
      </p:sp>
    </p:spTree>
    <p:extLst>
      <p:ext uri="{BB962C8B-B14F-4D97-AF65-F5344CB8AC3E}">
        <p14:creationId xmlns:p14="http://schemas.microsoft.com/office/powerpoint/2010/main" val="39950575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7C167DB-EFF0-400D-96A1-6799F871DE5B}" type="slidenum">
              <a:rPr lang="en-US" smtClean="0"/>
              <a:pPr/>
              <a:t>32</a:t>
            </a:fld>
            <a:endParaRPr lang="en-US"/>
          </a:p>
        </p:txBody>
      </p:sp>
    </p:spTree>
    <p:extLst>
      <p:ext uri="{BB962C8B-B14F-4D97-AF65-F5344CB8AC3E}">
        <p14:creationId xmlns:p14="http://schemas.microsoft.com/office/powerpoint/2010/main" val="10983964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C167DB-EFF0-400D-96A1-6799F871DE5B}" type="slidenum">
              <a:rPr lang="en-US" smtClean="0"/>
              <a:pPr/>
              <a:t>34</a:t>
            </a:fld>
            <a:endParaRPr lang="en-US"/>
          </a:p>
        </p:txBody>
      </p:sp>
    </p:spTree>
    <p:extLst>
      <p:ext uri="{BB962C8B-B14F-4D97-AF65-F5344CB8AC3E}">
        <p14:creationId xmlns:p14="http://schemas.microsoft.com/office/powerpoint/2010/main" val="13368215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dirty="0"/>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lang="en-US" smtClean="0"/>
              <a:t>Click to edit Master title style</a:t>
            </a:r>
            <a:endParaRPr lang="en-US" dirty="0"/>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a:endParaRPr lang="en-US"/>
          </a:p>
        </p:txBody>
      </p:sp>
      <p:sp>
        <p:nvSpPr>
          <p:cNvPr id="15" name="Date Placeholder 14"/>
          <p:cNvSpPr>
            <a:spLocks noGrp="1"/>
          </p:cNvSpPr>
          <p:nvPr>
            <p:ph type="dt" sz="half" idx="10"/>
          </p:nvPr>
        </p:nvSpPr>
        <p:spPr/>
        <p:txBody>
          <a:bodyPr/>
          <a:lstStyle/>
          <a:p>
            <a:fld id="{DCFA480D-CB17-4C49-BB2A-C7514E1C7CEA}" type="datetimeFigureOut">
              <a:rPr lang="en-US" smtClean="0"/>
              <a:pPr/>
              <a:t>2/13/2018</a:t>
            </a:fld>
            <a:endParaRPr lang="en-US"/>
          </a:p>
        </p:txBody>
      </p:sp>
      <p:sp>
        <p:nvSpPr>
          <p:cNvPr id="16" name="Slide Number Placeholder 15"/>
          <p:cNvSpPr>
            <a:spLocks noGrp="1"/>
          </p:cNvSpPr>
          <p:nvPr>
            <p:ph type="sldNum" sz="quarter" idx="11"/>
          </p:nvPr>
        </p:nvSpPr>
        <p:spPr/>
        <p:txBody>
          <a:bodyPr/>
          <a:lstStyle/>
          <a:p>
            <a:pPr algn="ctr"/>
            <a:fld id="{CEAB1635-7AB6-4A02-8F63-2344453D2D84}" type="slidenum">
              <a:rPr lang="en-US" smtClean="0"/>
              <a:pPr algn="ctr"/>
              <a:t>‹#›</a:t>
            </a:fld>
            <a:endParaRPr lang="en-US" dirty="0"/>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CFA480D-CB17-4C49-BB2A-C7514E1C7CEA}" type="datetimeFigureOut">
              <a:rPr lang="en-US" smtClean="0"/>
              <a:pPr/>
              <a:t>2/13/2018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AB1635-7AB6-4A02-8F63-2344453D2D8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CFA480D-CB17-4C49-BB2A-C7514E1C7CEA}" type="datetimeFigureOut">
              <a:rPr lang="en-US" smtClean="0"/>
              <a:pPr/>
              <a:t>2/13/2018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AB1635-7AB6-4A02-8F63-2344453D2D8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Date Placeholder 13"/>
          <p:cNvSpPr>
            <a:spLocks noGrp="1"/>
          </p:cNvSpPr>
          <p:nvPr>
            <p:ph type="dt" sz="half" idx="14"/>
          </p:nvPr>
        </p:nvSpPr>
        <p:spPr/>
        <p:txBody>
          <a:bodyPr/>
          <a:lstStyle/>
          <a:p>
            <a:fld id="{DCFA480D-CB17-4C49-BB2A-C7514E1C7CEA}" type="datetimeFigureOut">
              <a:rPr lang="en-US" smtClean="0"/>
              <a:pPr/>
              <a:t>2/13/2018</a:t>
            </a:fld>
            <a:endParaRPr lang="en-US"/>
          </a:p>
        </p:txBody>
      </p:sp>
      <p:sp>
        <p:nvSpPr>
          <p:cNvPr id="15" name="Slide Number Placeholder 14"/>
          <p:cNvSpPr>
            <a:spLocks noGrp="1"/>
          </p:cNvSpPr>
          <p:nvPr>
            <p:ph type="sldNum" sz="quarter" idx="15"/>
          </p:nvPr>
        </p:nvSpPr>
        <p:spPr/>
        <p:txBody>
          <a:bodyPr/>
          <a:lstStyle>
            <a:lvl1pPr algn="ctr">
              <a:defRPr/>
            </a:lvl1pPr>
          </a:lstStyle>
          <a:p>
            <a:pPr algn="ctr"/>
            <a:fld id="{CEAB1635-7AB6-4A02-8F63-2344453D2D84}" type="slidenum">
              <a:rPr lang="en-US" smtClean="0"/>
              <a:pPr algn="ctr"/>
              <a:t>‹#›</a:t>
            </a:fld>
            <a:endParaRPr lang="en-US" dirty="0"/>
          </a:p>
        </p:txBody>
      </p:sp>
      <p:sp>
        <p:nvSpPr>
          <p:cNvPr id="16" name="Footer Placeholder 15"/>
          <p:cNvSpPr>
            <a:spLocks noGrp="1"/>
          </p:cNvSpPr>
          <p:nvPr>
            <p:ph type="ftr" sz="quarter" idx="16"/>
          </p:nvPr>
        </p:nvSpPr>
        <p:spPr/>
        <p:txBody>
          <a:bodyPr/>
          <a:lstStyle/>
          <a:p>
            <a:endParaRPr lang="en-US"/>
          </a:p>
        </p:txBody>
      </p:sp>
      <p:sp>
        <p:nvSpPr>
          <p:cNvPr id="17" name="Title 16"/>
          <p:cNvSpPr>
            <a:spLocks noGrp="1"/>
          </p:cNvSpPr>
          <p:nvPr>
            <p:ph type="title"/>
          </p:nvPr>
        </p:nvSpPr>
        <p:spPr/>
        <p:txBody>
          <a:bodyPr rtlCol="0" anchor="b" anchorCtr="0"/>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DCFA480D-CB17-4C49-BB2A-C7514E1C7CEA}" type="datetimeFigureOut">
              <a:rPr lang="en-US" smtClean="0"/>
              <a:pPr/>
              <a:t>2/13/2018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EAB1635-7AB6-4A02-8F63-2344453D2D84}" type="slidenum">
              <a:rPr lang="en-US" smtClean="0"/>
              <a:pPr/>
              <a:t>‹#›</a:t>
            </a:fld>
            <a:endParaRPr lang="en-US" dirty="0"/>
          </a:p>
        </p:txBody>
      </p:sp>
      <p:sp>
        <p:nvSpPr>
          <p:cNvPr id="2" name="Title 1"/>
          <p:cNvSpPr>
            <a:spLocks noGrp="1"/>
          </p:cNvSpPr>
          <p:nvPr>
            <p:ph type="title"/>
          </p:nvPr>
        </p:nvSpPr>
        <p:spPr>
          <a:xfrm>
            <a:off x="685800" y="3505200"/>
            <a:ext cx="7924800" cy="1371600"/>
          </a:xfrm>
        </p:spPr>
        <p:txBody>
          <a:bodyPr>
            <a:noAutofit/>
          </a:bodyPr>
          <a:lstStyle>
            <a:lvl1pPr algn="l" rtl="0" latinLnBrk="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lang="en-US" smtClean="0"/>
              <a:t>Click to edit Master title style</a:t>
            </a:r>
            <a:endParaRPr lang="en-US" dirty="0"/>
          </a:p>
        </p:txBody>
      </p:sp>
      <p:sp>
        <p:nvSpPr>
          <p:cNvPr id="3" name="Text Placeholder 2"/>
          <p:cNvSpPr>
            <a:spLocks noGrp="1"/>
          </p:cNvSpPr>
          <p:nvPr>
            <p:ph type="body" idx="1"/>
          </p:nvPr>
        </p:nvSpPr>
        <p:spPr>
          <a:xfrm>
            <a:off x="685800" y="4958864"/>
            <a:ext cx="7924800" cy="984736"/>
          </a:xfrm>
        </p:spPr>
        <p:txBody>
          <a:bodyPr anchor="t"/>
          <a:lstStyle>
            <a:lvl1pPr>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DCFA480D-CB17-4C49-BB2A-C7514E1C7CEA}" type="datetimeFigureOut">
              <a:rPr lang="en-US" smtClean="0"/>
              <a:pPr/>
              <a:t>2/13/2018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EAB1635-7AB6-4A02-8F63-2344453D2D84}" type="slidenum">
              <a:rPr lang="en-US" smtClean="0"/>
              <a:pPr/>
              <a:t>‹#›</a:t>
            </a:fld>
            <a:endParaRPr lang="en-US" dirty="0"/>
          </a:p>
        </p:txBody>
      </p:sp>
      <p:sp>
        <p:nvSpPr>
          <p:cNvPr id="2" name="Title 1"/>
          <p:cNvSpPr>
            <a:spLocks noGrp="1"/>
          </p:cNvSpPr>
          <p:nvPr>
            <p:ph type="title"/>
          </p:nvPr>
        </p:nvSpPr>
        <p:spPr/>
        <p:txBody>
          <a:bodyPr/>
          <a:lstStyle/>
          <a:p>
            <a:r>
              <a:rPr lang="en-US" smtClean="0"/>
              <a:t>Click to edit Master title style</a:t>
            </a:r>
            <a:endParaRPr lang="en-US" dirty="0"/>
          </a:p>
        </p:txBody>
      </p:sp>
      <p:sp>
        <p:nvSpPr>
          <p:cNvPr id="11" name="Content Placeholder 10"/>
          <p:cNvSpPr>
            <a:spLocks noGrp="1"/>
          </p:cNvSpPr>
          <p:nvPr>
            <p:ph sz="half" idx="1"/>
          </p:nvPr>
        </p:nvSpPr>
        <p:spPr>
          <a:xfrm>
            <a:off x="457200" y="1524000"/>
            <a:ext cx="4059936"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half" idx="2"/>
          </p:nvPr>
        </p:nvSpPr>
        <p:spPr>
          <a:xfrm>
            <a:off x="4648200" y="1524000"/>
            <a:ext cx="4059936"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CEAB1635-7AB6-4A02-8F63-2344453D2D84}" type="slidenum">
              <a:rPr lang="en-US" smtClean="0"/>
              <a:pPr/>
              <a:t>‹#›</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7" name="Date Placeholder 6"/>
          <p:cNvSpPr>
            <a:spLocks noGrp="1"/>
          </p:cNvSpPr>
          <p:nvPr>
            <p:ph type="dt" sz="half" idx="10"/>
          </p:nvPr>
        </p:nvSpPr>
        <p:spPr/>
        <p:txBody>
          <a:bodyPr/>
          <a:lstStyle/>
          <a:p>
            <a:fld id="{DCFA480D-CB17-4C49-BB2A-C7514E1C7CEA}" type="datetimeFigureOut">
              <a:rPr lang="en-US" smtClean="0"/>
              <a:pPr/>
              <a:t>2/13/2018</a:t>
            </a:fld>
            <a:endParaRPr lang="en-US" dirty="0"/>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4" name="Content Placeholder 33"/>
          <p:cNvSpPr>
            <a:spLocks noGrp="1"/>
          </p:cNvSpPr>
          <p:nvPr>
            <p:ph sz="quarter" idx="4"/>
          </p:nvPr>
        </p:nvSpPr>
        <p:spPr>
          <a:xfrm>
            <a:off x="4649788" y="2201896"/>
            <a:ext cx="4038600"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lang="en-US" smtClean="0"/>
              <a:t>Click to edit Master title style</a:t>
            </a:r>
            <a:endParaRPr lang="en-US" dirty="0"/>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DCFA480D-CB17-4C49-BB2A-C7514E1C7CEA}" type="datetimeFigureOut">
              <a:rPr lang="en-US" smtClean="0"/>
              <a:pPr/>
              <a:t>2/13/2018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EAB1635-7AB6-4A02-8F63-2344453D2D84}" type="slidenum">
              <a:rPr lang="en-US" smtClean="0"/>
              <a:pPr/>
              <a:t>‹#›</a:t>
            </a:fld>
            <a:endParaRPr lang="en-US" dirty="0"/>
          </a:p>
        </p:txBody>
      </p:sp>
      <p:sp>
        <p:nvSpPr>
          <p:cNvPr id="2" name="Title 1"/>
          <p:cNvSpPr>
            <a:spLocks noGrp="1"/>
          </p:cNvSpPr>
          <p:nvPr>
            <p:ph type="title"/>
          </p:nvPr>
        </p:nvSpPr>
        <p:spPr/>
        <p:txBody>
          <a:bodyPr/>
          <a:lstStyle/>
          <a:p>
            <a:r>
              <a:rPr lang="en-US" smtClean="0"/>
              <a:t>Click to edit Master title style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CFA480D-CB17-4C49-BB2A-C7514E1C7CEA}" type="datetimeFigureOut">
              <a:rPr lang="en-US" smtClean="0"/>
              <a:pPr/>
              <a:t>2/13/2018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EAB1635-7AB6-4A02-8F63-2344453D2D84}"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ts val="24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lt"/>
                <a:cs typeface="+mn-lt"/>
              </a:defRPr>
            </a:lvl1pPr>
          </a:lstStyle>
          <a:p>
            <a:r>
              <a:rPr lang="en-US" smtClean="0"/>
              <a:t>Click to edit Master title style</a:t>
            </a:r>
            <a:endParaRPr lang="en-US" dirty="0"/>
          </a:p>
        </p:txBody>
      </p:sp>
      <p:sp>
        <p:nvSpPr>
          <p:cNvPr id="8" name="Date Placeholder 7"/>
          <p:cNvSpPr>
            <a:spLocks noGrp="1"/>
          </p:cNvSpPr>
          <p:nvPr>
            <p:ph type="dt" sz="half" idx="14"/>
          </p:nvPr>
        </p:nvSpPr>
        <p:spPr/>
        <p:txBody>
          <a:bodyPr/>
          <a:lstStyle/>
          <a:p>
            <a:fld id="{DCFA480D-CB17-4C49-BB2A-C7514E1C7CEA}" type="datetimeFigureOut">
              <a:rPr lang="en-US" smtClean="0"/>
              <a:pPr/>
              <a:t>2/13/2018</a:t>
            </a:fld>
            <a:endParaRPr lang="en-US"/>
          </a:p>
        </p:txBody>
      </p:sp>
      <p:sp>
        <p:nvSpPr>
          <p:cNvPr id="9" name="Slide Number Placeholder 8"/>
          <p:cNvSpPr>
            <a:spLocks noGrp="1"/>
          </p:cNvSpPr>
          <p:nvPr>
            <p:ph type="sldNum" sz="quarter" idx="15"/>
          </p:nvPr>
        </p:nvSpPr>
        <p:spPr/>
        <p:txBody>
          <a:bodyPr/>
          <a:lstStyle/>
          <a:p>
            <a:pPr algn="ctr"/>
            <a:fld id="{CEAB1635-7AB6-4A02-8F63-2344453D2D84}" type="slidenum">
              <a:rPr lang="en-US" smtClean="0"/>
              <a:pPr algn="ctr"/>
              <a:t>‹#›</a:t>
            </a:fld>
            <a:endParaRPr lang="en-US" dirty="0"/>
          </a:p>
        </p:txBody>
      </p:sp>
      <p:sp>
        <p:nvSpPr>
          <p:cNvPr id="10" name="Footer Placeholder 9"/>
          <p:cNvSpPr>
            <a:spLocks noGrp="1"/>
          </p:cNvSpPr>
          <p:nvPr>
            <p:ph type="ftr" sz="quarter" idx="16"/>
          </p:nvPr>
        </p:nvSpPr>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lt"/>
                <a:cs typeface="+mn-lt"/>
              </a:defRPr>
            </a:lvl1pPr>
          </a:lstStyle>
          <a:p>
            <a:r>
              <a:rPr lang="en-US" smtClean="0"/>
              <a:t>Click to edit Master title style</a:t>
            </a:r>
            <a:endParaRPr lang="en-US" dirty="0"/>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lang="en-US" smtClean="0"/>
              <a:t>Click icon to add picture</a:t>
            </a:r>
            <a:endParaRPr lang="en-US" dirty="0"/>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ts val="24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a:r>
              <a:rPr lang="en-US" smtClean="0"/>
              <a:t>Click to edit Master text styles</a:t>
            </a:r>
          </a:p>
        </p:txBody>
      </p:sp>
      <p:sp>
        <p:nvSpPr>
          <p:cNvPr id="8" name="Date Placeholder 7"/>
          <p:cNvSpPr>
            <a:spLocks noGrp="1"/>
          </p:cNvSpPr>
          <p:nvPr>
            <p:ph type="dt" sz="half" idx="10"/>
          </p:nvPr>
        </p:nvSpPr>
        <p:spPr/>
        <p:txBody>
          <a:bodyPr/>
          <a:lstStyle/>
          <a:p>
            <a:fld id="{DCFA480D-CB17-4C49-BB2A-C7514E1C7CEA}" type="datetimeFigureOut">
              <a:rPr lang="en-US" smtClean="0"/>
              <a:pPr/>
              <a:t>2/13/2018</a:t>
            </a:fld>
            <a:endParaRPr lang="en-US"/>
          </a:p>
        </p:txBody>
      </p:sp>
      <p:sp>
        <p:nvSpPr>
          <p:cNvPr id="9" name="Slide Number Placeholder 8"/>
          <p:cNvSpPr>
            <a:spLocks noGrp="1"/>
          </p:cNvSpPr>
          <p:nvPr>
            <p:ph type="sldNum" sz="quarter" idx="11"/>
          </p:nvPr>
        </p:nvSpPr>
        <p:spPr/>
        <p:txBody>
          <a:bodyPr/>
          <a:lstStyle/>
          <a:p>
            <a:pPr algn="ctr"/>
            <a:fld id="{CEAB1635-7AB6-4A02-8F63-2344453D2D84}" type="slidenum">
              <a:rPr lang="en-US" smtClean="0"/>
              <a:pPr algn="ctr"/>
              <a:t>‹#›</a:t>
            </a:fld>
            <a:endParaRPr lang="en-US" dirty="0"/>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a:defRPr sz="1200">
                <a:solidFill>
                  <a:schemeClr val="tx2"/>
                </a:solidFill>
              </a:defRPr>
            </a:lvl1pPr>
          </a:lstStyle>
          <a:p>
            <a:fld id="{DCFA480D-CB17-4C49-BB2A-C7514E1C7CEA}" type="datetimeFigureOut">
              <a:rPr lang="en-US" smtClean="0"/>
              <a:pPr/>
              <a:t>2/13/2018</a:t>
            </a:fld>
            <a:endParaRPr lang="en-US" sz="1200" dirty="0">
              <a:solidFill>
                <a:schemeClr val="tx2"/>
              </a:solidFill>
            </a:endParaRPr>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a:defRPr sz="1200">
                <a:solidFill>
                  <a:schemeClr val="tx2"/>
                </a:solidFill>
              </a:defRPr>
            </a:lvl1pPr>
          </a:lstStyle>
          <a:p>
            <a:pPr algn="r"/>
            <a:endParaRPr lang="en-US" sz="1200" dirty="0">
              <a:solidFill>
                <a:schemeClr val="tx2"/>
              </a:solidFill>
            </a:endParaRPr>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a:defRPr sz="1600" baseline="0">
                <a:solidFill>
                  <a:schemeClr val="tx2"/>
                </a:solidFill>
              </a:defRPr>
            </a:lvl1pPr>
          </a:lstStyle>
          <a:p>
            <a:pPr algn="ctr"/>
            <a:fld id="{CEAB1635-7AB6-4A02-8F63-2344453D2D84}" type="slidenum">
              <a:rPr lang="en-US" smtClean="0"/>
              <a:pPr algn="ctr"/>
              <a:t>‹#›</a:t>
            </a:fld>
            <a:endParaRPr lang="en-US" sz="1600" baseline="0" dirty="0">
              <a:solidFill>
                <a:schemeClr val="tx2"/>
              </a:solidFill>
            </a:endParaRPr>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lang="en-US" smtClean="0"/>
              <a:t>Click to edit Master title style</a:t>
            </a:r>
            <a:endParaRPr lang="en-US" dirty="0"/>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lang="en-US" sz="4200" b="0" kern="1200" spc="-100" baseline="0" dirty="0">
          <a:ln w="3200">
            <a:solidFill>
              <a:schemeClr val="bg2">
                <a:shade val="75000"/>
                <a:alpha val="25000"/>
              </a:schemeClr>
            </a:solidFill>
            <a:prstDash val="solid"/>
            <a:round/>
          </a:ln>
          <a:solidFill>
            <a:srgbClr val="F9F9F9"/>
          </a:solidFill>
          <a:effectLst>
            <a:outerShdw blurRad="50800" dist="38100" dir="2700000" algn="tl" rotWithShape="0">
              <a:prstClr val="black">
                <a:alpha val="40000"/>
              </a:prstClr>
            </a:out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sz="1500" kern="1200">
          <a:solidFill>
            <a:schemeClr val="tx1"/>
          </a:solidFill>
          <a:latin typeface="+mn-lt"/>
          <a:ea typeface="+mn-ea"/>
          <a:cs typeface="+mn-cs"/>
        </a:defRPr>
      </a:lvl9pPr>
    </p:bodyStyle>
    <p:otherStyle>
      <a:lvl1pPr marL="0" algn="l" rtl="0" eaLnBrk="1" hangingPunct="1">
        <a:defRPr kern="1200">
          <a:solidFill>
            <a:schemeClr val="tx1"/>
          </a:solidFill>
          <a:latin typeface="+mn-lt"/>
          <a:ea typeface="+mn-ea"/>
          <a:cs typeface="+mn-cs"/>
        </a:defRPr>
      </a:lvl1pPr>
      <a:lvl2pPr marL="457200" algn="l" rtl="0" eaLnBrk="1" hangingPunct="1">
        <a:defRPr kern="1200">
          <a:solidFill>
            <a:schemeClr val="tx1"/>
          </a:solidFill>
          <a:latin typeface="+mn-lt"/>
          <a:ea typeface="+mn-ea"/>
          <a:cs typeface="+mn-cs"/>
        </a:defRPr>
      </a:lvl2pPr>
      <a:lvl3pPr marL="914400" algn="l" rtl="0" eaLnBrk="1" hangingPunct="1">
        <a:defRPr kern="1200">
          <a:solidFill>
            <a:schemeClr val="tx1"/>
          </a:solidFill>
          <a:latin typeface="+mn-lt"/>
          <a:ea typeface="+mn-ea"/>
          <a:cs typeface="+mn-cs"/>
        </a:defRPr>
      </a:lvl3pPr>
      <a:lvl4pPr marL="1371600" algn="l" rtl="0" eaLnBrk="1" hangingPunct="1">
        <a:defRPr kern="1200">
          <a:solidFill>
            <a:schemeClr val="tx1"/>
          </a:solidFill>
          <a:latin typeface="+mn-lt"/>
          <a:ea typeface="+mn-ea"/>
          <a:cs typeface="+mn-cs"/>
        </a:defRPr>
      </a:lvl4pPr>
      <a:lvl5pPr marL="1828800" algn="l" rtl="0" eaLnBrk="1" hangingPunct="1">
        <a:defRPr kern="1200">
          <a:solidFill>
            <a:schemeClr val="tx1"/>
          </a:solidFill>
          <a:latin typeface="+mn-lt"/>
          <a:ea typeface="+mn-ea"/>
          <a:cs typeface="+mn-cs"/>
        </a:defRPr>
      </a:lvl5pPr>
      <a:lvl6pPr marL="2286000" algn="l" rtl="0" eaLnBrk="1" hangingPunct="1">
        <a:defRPr kern="1200">
          <a:solidFill>
            <a:schemeClr val="tx1"/>
          </a:solidFill>
          <a:latin typeface="+mn-lt"/>
          <a:ea typeface="+mn-ea"/>
          <a:cs typeface="+mn-cs"/>
        </a:defRPr>
      </a:lvl6pPr>
      <a:lvl7pPr marL="2743200" algn="l" rtl="0" eaLnBrk="1" hangingPunct="1">
        <a:defRPr kern="1200">
          <a:solidFill>
            <a:schemeClr val="tx1"/>
          </a:solidFill>
          <a:latin typeface="+mn-lt"/>
          <a:ea typeface="+mn-ea"/>
          <a:cs typeface="+mn-cs"/>
        </a:defRPr>
      </a:lvl7pPr>
      <a:lvl8pPr marL="3200400" algn="l" rtl="0" eaLnBrk="1" hangingPunct="1">
        <a:defRPr kern="1200">
          <a:solidFill>
            <a:schemeClr val="tx1"/>
          </a:solidFill>
          <a:latin typeface="+mn-lt"/>
          <a:ea typeface="+mn-ea"/>
          <a:cs typeface="+mn-cs"/>
        </a:defRPr>
      </a:lvl8pPr>
      <a:lvl9pPr marL="3657600" algn="l" rtl="0" eaLnBrk="1" hangingPunct="1">
        <a:defRPr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mailto:Ksmith67@hfhs.org" TargetMode="External"/><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25.jpg"/></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 Brief History of Dying</a:t>
            </a:r>
            <a:endParaRPr lang="en-US" dirty="0"/>
          </a:p>
        </p:txBody>
      </p:sp>
      <p:sp>
        <p:nvSpPr>
          <p:cNvPr id="3" name="Subtitle 2"/>
          <p:cNvSpPr>
            <a:spLocks noGrp="1"/>
          </p:cNvSpPr>
          <p:nvPr>
            <p:ph type="subTitle" idx="1"/>
          </p:nvPr>
        </p:nvSpPr>
        <p:spPr/>
        <p:txBody>
          <a:bodyPr/>
          <a:lstStyle/>
          <a:p>
            <a:r>
              <a:rPr lang="en-US" dirty="0" smtClean="0"/>
              <a:t>Karen Smith, Ph.D.</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srcRect/>
          <a:stretch>
            <a:fillRect/>
          </a:stretch>
        </p:blipFill>
        <p:spPr bwMode="auto">
          <a:xfrm>
            <a:off x="457200" y="1143000"/>
            <a:ext cx="8229600" cy="3605213"/>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Franciscan monks often had a multi-step process for caring for their dead. 	</a:t>
            </a:r>
          </a:p>
          <a:p>
            <a:pPr lvl="1"/>
            <a:r>
              <a:rPr lang="en-US" dirty="0" smtClean="0"/>
              <a:t>Buried in the soil that consumed their flesh</a:t>
            </a:r>
          </a:p>
          <a:p>
            <a:pPr lvl="1"/>
            <a:r>
              <a:rPr lang="en-US" dirty="0" smtClean="0"/>
              <a:t>Later, moved them to expose them to air in a bell tower</a:t>
            </a:r>
          </a:p>
          <a:p>
            <a:pPr lvl="2"/>
            <a:r>
              <a:rPr lang="en-US" dirty="0" smtClean="0"/>
              <a:t>This allowed desiccation, removed all smell and flesh. </a:t>
            </a:r>
          </a:p>
          <a:p>
            <a:pPr lvl="2"/>
            <a:endParaRPr lang="en-US" dirty="0" smtClean="0"/>
          </a:p>
          <a:p>
            <a:pPr lvl="1"/>
            <a:r>
              <a:rPr lang="en-US" dirty="0" smtClean="0"/>
              <a:t>Then finally placed in charnel. </a:t>
            </a:r>
          </a:p>
          <a:p>
            <a:pPr lvl="1"/>
            <a:r>
              <a:rPr lang="en-US" dirty="0" smtClean="0"/>
              <a:t>Treatment time lasted up to a year. </a:t>
            </a:r>
          </a:p>
          <a:p>
            <a:pPr lvl="1"/>
            <a:r>
              <a:rPr lang="en-US" dirty="0" smtClean="0"/>
              <a:t>Both bones and mummies were open to the public for visitors to view. </a:t>
            </a:r>
          </a:p>
        </p:txBody>
      </p:sp>
      <p:sp>
        <p:nvSpPr>
          <p:cNvPr id="3" name="Title 2"/>
          <p:cNvSpPr>
            <a:spLocks noGrp="1"/>
          </p:cNvSpPr>
          <p:nvPr>
            <p:ph type="title"/>
          </p:nvPr>
        </p:nvSpPr>
        <p:spPr/>
        <p:txBody>
          <a:bodyPr/>
          <a:lstStyle/>
          <a:p>
            <a:r>
              <a:rPr lang="en-US" u="sng" dirty="0" smtClean="0"/>
              <a:t>Ritual transfers and care for the dead</a:t>
            </a:r>
            <a:endParaRPr lang="en-US" u="sng" dirty="0"/>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800" dirty="0" smtClean="0"/>
              <a:t>Catacombs of the Capuchin Convent, Palermo, Italy.  Mummified Monks in charnel.  </a:t>
            </a:r>
            <a:endParaRPr lang="en-US" sz="2800" dirty="0"/>
          </a:p>
        </p:txBody>
      </p:sp>
      <p:pic>
        <p:nvPicPr>
          <p:cNvPr id="3074" name="Picture 2"/>
          <p:cNvPicPr>
            <a:picLocks noGrp="1" noChangeAspect="1" noChangeArrowheads="1"/>
          </p:cNvPicPr>
          <p:nvPr>
            <p:ph idx="1"/>
          </p:nvPr>
        </p:nvPicPr>
        <p:blipFill>
          <a:blip r:embed="rId3" cstate="print"/>
          <a:srcRect/>
          <a:stretch>
            <a:fillRect/>
          </a:stretch>
        </p:blipFill>
        <p:spPr bwMode="auto">
          <a:xfrm>
            <a:off x="762000" y="1524000"/>
            <a:ext cx="7848600" cy="4724400"/>
          </a:xfrm>
          <a:prstGeom prst="rect">
            <a:avLst/>
          </a:prstGeom>
          <a:noFill/>
          <a:ln w="9525">
            <a:noFill/>
            <a:miter lim="800000"/>
            <a:headEnd/>
            <a:tailEnd/>
          </a:ln>
        </p:spPr>
      </p:pic>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18</a:t>
            </a:r>
            <a:r>
              <a:rPr lang="en-US" baseline="30000" dirty="0" smtClean="0"/>
              <a:t>th</a:t>
            </a:r>
            <a:r>
              <a:rPr lang="en-US" dirty="0" smtClean="0"/>
              <a:t> Century and before: </a:t>
            </a:r>
            <a:br>
              <a:rPr lang="en-US" dirty="0" smtClean="0"/>
            </a:br>
            <a:r>
              <a:rPr lang="en-US" sz="2400" dirty="0" smtClean="0"/>
              <a:t>Church floors paved with individual tombstones, structure raised upon the dead. </a:t>
            </a:r>
            <a:endParaRPr lang="en-US" dirty="0"/>
          </a:p>
        </p:txBody>
      </p:sp>
      <p:pic>
        <p:nvPicPr>
          <p:cNvPr id="1026" name="Picture 2"/>
          <p:cNvPicPr>
            <a:picLocks noGrp="1" noChangeAspect="1" noChangeArrowheads="1"/>
          </p:cNvPicPr>
          <p:nvPr>
            <p:ph idx="1"/>
          </p:nvPr>
        </p:nvPicPr>
        <p:blipFill>
          <a:blip r:embed="rId2" cstate="print"/>
          <a:srcRect/>
          <a:stretch>
            <a:fillRect/>
          </a:stretch>
        </p:blipFill>
        <p:spPr bwMode="auto">
          <a:xfrm rot="5400000">
            <a:off x="2195717" y="1766685"/>
            <a:ext cx="4752565" cy="4572000"/>
          </a:xfrm>
          <a:prstGeom prst="rect">
            <a:avLst/>
          </a:prstGeom>
          <a:noFill/>
          <a:ln w="9525">
            <a:noFill/>
            <a:miter lim="800000"/>
            <a:headEnd/>
            <a:tailEnd/>
          </a:ln>
        </p:spPr>
      </p:pic>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srcRect/>
          <a:stretch>
            <a:fillRect/>
          </a:stretch>
        </p:blipFill>
        <p:spPr bwMode="auto">
          <a:xfrm>
            <a:off x="0" y="0"/>
            <a:ext cx="10439400" cy="7105650"/>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How Death has Changed….</a:t>
            </a:r>
            <a:endParaRPr lang="en-US" dirty="0"/>
          </a:p>
        </p:txBody>
      </p:sp>
      <p:pic>
        <p:nvPicPr>
          <p:cNvPr id="10242" name="Picture 2"/>
          <p:cNvPicPr>
            <a:picLocks noGrp="1" noChangeAspect="1" noChangeArrowheads="1"/>
          </p:cNvPicPr>
          <p:nvPr>
            <p:ph idx="1"/>
          </p:nvPr>
        </p:nvPicPr>
        <p:blipFill>
          <a:blip r:embed="rId2" cstate="print"/>
          <a:srcRect/>
          <a:stretch>
            <a:fillRect/>
          </a:stretch>
        </p:blipFill>
        <p:spPr bwMode="auto">
          <a:xfrm>
            <a:off x="457200" y="2057400"/>
            <a:ext cx="8229600" cy="2362200"/>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80% of deaths occur in hospitals</a:t>
            </a:r>
            <a:endParaRPr lang="en-US" dirty="0"/>
          </a:p>
        </p:txBody>
      </p:sp>
      <p:pic>
        <p:nvPicPr>
          <p:cNvPr id="4" name="Content Placeholder 3" descr="dying in hospital.jpg"/>
          <p:cNvPicPr>
            <a:picLocks noGrp="1" noChangeAspect="1"/>
          </p:cNvPicPr>
          <p:nvPr>
            <p:ph idx="1"/>
          </p:nvPr>
        </p:nvPicPr>
        <p:blipFill>
          <a:blip r:embed="rId2" cstate="print"/>
          <a:stretch>
            <a:fillRect/>
          </a:stretch>
        </p:blipFill>
        <p:spPr>
          <a:xfrm>
            <a:off x="1145702" y="1524000"/>
            <a:ext cx="6852596" cy="4572000"/>
          </a:xfr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cstate="print"/>
          <a:srcRect/>
          <a:stretch>
            <a:fillRect/>
          </a:stretch>
        </p:blipFill>
        <p:spPr bwMode="auto">
          <a:xfrm>
            <a:off x="228600" y="533400"/>
            <a:ext cx="8686800" cy="5562600"/>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cstate="print"/>
          <a:srcRect/>
          <a:stretch>
            <a:fillRect/>
          </a:stretch>
        </p:blipFill>
        <p:spPr bwMode="auto">
          <a:xfrm>
            <a:off x="304800" y="838200"/>
            <a:ext cx="8534400" cy="3890963"/>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cstate="print"/>
          <a:srcRect/>
          <a:stretch>
            <a:fillRect/>
          </a:stretch>
        </p:blipFill>
        <p:spPr bwMode="auto">
          <a:xfrm>
            <a:off x="152400" y="838200"/>
            <a:ext cx="8610600" cy="5229225"/>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idx="1"/>
          </p:nvPr>
        </p:nvSpPr>
        <p:spPr/>
        <p:txBody>
          <a:bodyPr/>
          <a:lstStyle/>
          <a:p>
            <a:r>
              <a:rPr lang="en-US" sz="3200" dirty="0" smtClean="0"/>
              <a:t>Welcome to the most fun you’ll ever have talking about death, dying &amp; funerals. </a:t>
            </a:r>
          </a:p>
          <a:p>
            <a:r>
              <a:rPr lang="en-US" sz="3200" dirty="0" smtClean="0"/>
              <a:t> Brief history of how dying has changed due to the advances in medical technology. </a:t>
            </a:r>
          </a:p>
          <a:p>
            <a:r>
              <a:rPr lang="en-US" sz="3200" dirty="0" smtClean="0"/>
              <a:t>How to get the death you want ~ you need to start with the end in mind! </a:t>
            </a:r>
          </a:p>
          <a:p>
            <a:r>
              <a:rPr lang="en-US" sz="3200" dirty="0" smtClean="0"/>
              <a:t>More than just talking about Advance Directives</a:t>
            </a:r>
          </a:p>
          <a:p>
            <a:endParaRPr lang="en-US" dirty="0" smtClean="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death of Ivan Illach.png"/>
          <p:cNvPicPr>
            <a:picLocks noGrp="1" noChangeAspect="1"/>
          </p:cNvPicPr>
          <p:nvPr>
            <p:ph idx="1"/>
          </p:nvPr>
        </p:nvPicPr>
        <p:blipFill>
          <a:blip r:embed="rId2" cstate="print"/>
          <a:stretch>
            <a:fillRect/>
          </a:stretch>
        </p:blipFill>
        <p:spPr>
          <a:xfrm>
            <a:off x="1901672" y="1524000"/>
            <a:ext cx="5340655" cy="4572000"/>
          </a:xfrm>
        </p:spPr>
      </p:pic>
      <p:sp>
        <p:nvSpPr>
          <p:cNvPr id="3" name="Title 2"/>
          <p:cNvSpPr>
            <a:spLocks noGrp="1"/>
          </p:cNvSpPr>
          <p:nvPr>
            <p:ph type="title"/>
          </p:nvPr>
        </p:nvSpPr>
        <p:spPr/>
        <p:txBody>
          <a:bodyPr/>
          <a:lstStyle/>
          <a:p>
            <a:r>
              <a:rPr lang="en-US" dirty="0" smtClean="0"/>
              <a:t>Death of Ivan </a:t>
            </a:r>
            <a:r>
              <a:rPr lang="en-US" dirty="0" err="1" smtClean="0"/>
              <a:t>Ilyich</a:t>
            </a:r>
            <a:r>
              <a:rPr lang="en-US" dirty="0" smtClean="0"/>
              <a:t> -- Tolstoy</a:t>
            </a: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cstate="print"/>
          <a:srcRect/>
          <a:stretch>
            <a:fillRect/>
          </a:stretch>
        </p:blipFill>
        <p:spPr bwMode="auto">
          <a:xfrm>
            <a:off x="228600" y="457201"/>
            <a:ext cx="8686800" cy="6019799"/>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Now we must lead our doctors ….</a:t>
            </a:r>
            <a:endParaRPr lang="en-US" dirty="0"/>
          </a:p>
        </p:txBody>
      </p:sp>
      <p:pic>
        <p:nvPicPr>
          <p:cNvPr id="4" name="Content Placeholder 3" descr="compassion and dying.jpg"/>
          <p:cNvPicPr>
            <a:picLocks noGrp="1" noChangeAspect="1"/>
          </p:cNvPicPr>
          <p:nvPr>
            <p:ph idx="1"/>
          </p:nvPr>
        </p:nvPicPr>
        <p:blipFill>
          <a:blip r:embed="rId2" cstate="print"/>
          <a:stretch>
            <a:fillRect/>
          </a:stretch>
        </p:blipFill>
        <p:spPr>
          <a:xfrm>
            <a:off x="1397000" y="1695450"/>
            <a:ext cx="6350000" cy="4229100"/>
          </a:xfr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cstate="print"/>
          <a:srcRect/>
          <a:stretch>
            <a:fillRect/>
          </a:stretch>
        </p:blipFill>
        <p:spPr bwMode="auto">
          <a:xfrm>
            <a:off x="457200" y="1909763"/>
            <a:ext cx="8458200" cy="3038475"/>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Hospice often too little too late…..</a:t>
            </a:r>
            <a:endParaRPr lang="en-US" dirty="0"/>
          </a:p>
        </p:txBody>
      </p:sp>
      <p:pic>
        <p:nvPicPr>
          <p:cNvPr id="4" name="Content Placeholder 3" descr="the good death.jpg"/>
          <p:cNvPicPr>
            <a:picLocks noGrp="1" noChangeAspect="1"/>
          </p:cNvPicPr>
          <p:nvPr>
            <p:ph idx="1"/>
          </p:nvPr>
        </p:nvPicPr>
        <p:blipFill>
          <a:blip r:embed="rId2" cstate="print"/>
          <a:stretch>
            <a:fillRect/>
          </a:stretch>
        </p:blipFill>
        <p:spPr>
          <a:xfrm>
            <a:off x="990600" y="1447800"/>
            <a:ext cx="7239000" cy="4876800"/>
          </a:xfr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cstate="print"/>
          <a:srcRect/>
          <a:stretch>
            <a:fillRect/>
          </a:stretch>
        </p:blipFill>
        <p:spPr bwMode="auto">
          <a:xfrm>
            <a:off x="1" y="1562100"/>
            <a:ext cx="9144000" cy="3733800"/>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The tragedy of Death remains…..</a:t>
            </a:r>
            <a:endParaRPr lang="en-US" dirty="0"/>
          </a:p>
        </p:txBody>
      </p:sp>
      <p:pic>
        <p:nvPicPr>
          <p:cNvPr id="14338" name="Picture 2"/>
          <p:cNvPicPr>
            <a:picLocks noGrp="1" noChangeAspect="1" noChangeArrowheads="1"/>
          </p:cNvPicPr>
          <p:nvPr>
            <p:ph idx="1"/>
          </p:nvPr>
        </p:nvPicPr>
        <p:blipFill>
          <a:blip r:embed="rId2" cstate="print"/>
          <a:srcRect/>
          <a:stretch>
            <a:fillRect/>
          </a:stretch>
        </p:blipFill>
        <p:spPr bwMode="auto">
          <a:xfrm>
            <a:off x="457200" y="3354056"/>
            <a:ext cx="8229600" cy="911888"/>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endParaRPr lang="en-US" dirty="0"/>
          </a:p>
        </p:txBody>
      </p:sp>
      <p:pic>
        <p:nvPicPr>
          <p:cNvPr id="7" name="Content Placeholder 6" descr="Death Trajectories.jpg"/>
          <p:cNvPicPr>
            <a:picLocks noGrp="1" noChangeAspect="1"/>
          </p:cNvPicPr>
          <p:nvPr>
            <p:ph sz="half" idx="2"/>
          </p:nvPr>
        </p:nvPicPr>
        <p:blipFill>
          <a:blip r:embed="rId2" cstate="print"/>
          <a:stretch>
            <a:fillRect/>
          </a:stretch>
        </p:blipFill>
        <p:spPr>
          <a:xfrm>
            <a:off x="304800" y="1524000"/>
            <a:ext cx="4343400" cy="4800600"/>
          </a:xfrm>
        </p:spPr>
      </p:pic>
      <p:sp>
        <p:nvSpPr>
          <p:cNvPr id="4" name="Content Placeholder 3"/>
          <p:cNvSpPr>
            <a:spLocks noGrp="1"/>
          </p:cNvSpPr>
          <p:nvPr>
            <p:ph sz="quarter" idx="4"/>
          </p:nvPr>
        </p:nvSpPr>
        <p:spPr/>
        <p:txBody>
          <a:bodyPr/>
          <a:lstStyle/>
          <a:p>
            <a:r>
              <a:rPr lang="en-US" dirty="0" smtClean="0"/>
              <a:t>A) Sudden Death </a:t>
            </a:r>
          </a:p>
          <a:p>
            <a:r>
              <a:rPr lang="en-US" dirty="0" smtClean="0"/>
              <a:t>B) Cancer Death </a:t>
            </a:r>
          </a:p>
          <a:p>
            <a:r>
              <a:rPr lang="en-US" dirty="0" smtClean="0"/>
              <a:t>C) Chronic Illness Death</a:t>
            </a:r>
          </a:p>
          <a:p>
            <a:r>
              <a:rPr lang="en-US" dirty="0" smtClean="0"/>
              <a:t>D) Dementia Death </a:t>
            </a:r>
            <a:endParaRPr lang="en-US" dirty="0"/>
          </a:p>
        </p:txBody>
      </p:sp>
      <p:sp>
        <p:nvSpPr>
          <p:cNvPr id="5" name="Title 4"/>
          <p:cNvSpPr>
            <a:spLocks noGrp="1"/>
          </p:cNvSpPr>
          <p:nvPr>
            <p:ph type="title"/>
          </p:nvPr>
        </p:nvSpPr>
        <p:spPr/>
        <p:txBody>
          <a:bodyPr/>
          <a:lstStyle/>
          <a:p>
            <a:r>
              <a:rPr lang="en-US" dirty="0" smtClean="0"/>
              <a:t>Common Death Trajectories</a:t>
            </a:r>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4 Death Trajectories.jpg"/>
          <p:cNvPicPr>
            <a:picLocks noGrp="1" noChangeAspect="1"/>
          </p:cNvPicPr>
          <p:nvPr>
            <p:ph idx="1"/>
          </p:nvPr>
        </p:nvPicPr>
        <p:blipFill>
          <a:blip r:embed="rId2" cstate="print"/>
          <a:stretch>
            <a:fillRect/>
          </a:stretch>
        </p:blipFill>
        <p:spPr>
          <a:xfrm>
            <a:off x="838200" y="1524000"/>
            <a:ext cx="7239000" cy="5029200"/>
          </a:xfrm>
        </p:spPr>
      </p:pic>
      <p:sp>
        <p:nvSpPr>
          <p:cNvPr id="3" name="Title 2"/>
          <p:cNvSpPr>
            <a:spLocks noGrp="1"/>
          </p:cNvSpPr>
          <p:nvPr>
            <p:ph type="title"/>
          </p:nvPr>
        </p:nvSpPr>
        <p:spPr/>
        <p:txBody>
          <a:bodyPr/>
          <a:lstStyle/>
          <a:p>
            <a:r>
              <a:rPr lang="en-US" dirty="0" smtClean="0"/>
              <a:t>4 Common Death Trajectories</a:t>
            </a:r>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May affect obligations as you don't know which peak will be your last or which valley will be in fact your death.</a:t>
            </a:r>
          </a:p>
          <a:p>
            <a:r>
              <a:rPr lang="en-US" dirty="0" smtClean="0"/>
              <a:t>Concerns over  who to “really” listen to, the ‘current John’ who is demented but standing in front of you or the ‘former John’ who didn’t want anything done.  Concept of precedent autonomy. </a:t>
            </a:r>
            <a:endParaRPr lang="en-US" dirty="0"/>
          </a:p>
        </p:txBody>
      </p:sp>
      <p:sp>
        <p:nvSpPr>
          <p:cNvPr id="3" name="Title 2"/>
          <p:cNvSpPr>
            <a:spLocks noGrp="1"/>
          </p:cNvSpPr>
          <p:nvPr>
            <p:ph type="title"/>
          </p:nvPr>
        </p:nvSpPr>
        <p:spPr/>
        <p:txBody>
          <a:bodyPr/>
          <a:lstStyle/>
          <a:p>
            <a:r>
              <a:rPr lang="en-US" dirty="0" smtClean="0"/>
              <a:t>Death Trajectory …..</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Neanderthal Burial Scene</a:t>
            </a:r>
            <a:endParaRPr lang="en-US" dirty="0"/>
          </a:p>
        </p:txBody>
      </p:sp>
      <p:pic>
        <p:nvPicPr>
          <p:cNvPr id="3" name="Content Placeholder 3" descr="neanderthal burial scene.jpg"/>
          <p:cNvPicPr>
            <a:picLocks noChangeAspect="1"/>
          </p:cNvPicPr>
          <p:nvPr/>
        </p:nvPicPr>
        <p:blipFill>
          <a:blip r:embed="rId2" cstate="print"/>
          <a:stretch>
            <a:fillRect/>
          </a:stretch>
        </p:blipFill>
        <p:spPr>
          <a:xfrm>
            <a:off x="565150" y="1958181"/>
            <a:ext cx="8013700" cy="3810000"/>
          </a:xfrm>
          <a:prstGeom prst="rect">
            <a:avLst/>
          </a:prstGeom>
        </p:spPr>
      </p:pic>
    </p:spTree>
    <p:extLst>
      <p:ext uri="{BB962C8B-B14F-4D97-AF65-F5344CB8AC3E}">
        <p14:creationId xmlns:p14="http://schemas.microsoft.com/office/powerpoint/2010/main" val="108381439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3200" dirty="0" smtClean="0"/>
              <a:t>At the time of death 3/4 are non-ambulatory, 1/3 incontinent, 40% cognitively impaired</a:t>
            </a:r>
            <a:r>
              <a:rPr lang="en-US" dirty="0" smtClean="0"/>
              <a:t>. </a:t>
            </a:r>
          </a:p>
          <a:p>
            <a:r>
              <a:rPr lang="en-US" sz="1600" dirty="0" smtClean="0"/>
              <a:t>Initiating End-of-Life Discussions with seriously Ill Patients-  Timothy </a:t>
            </a:r>
            <a:r>
              <a:rPr lang="en-US" sz="1600" dirty="0" err="1" smtClean="0"/>
              <a:t>Quill,MD</a:t>
            </a:r>
            <a:r>
              <a:rPr lang="en-US" sz="1600" dirty="0" smtClean="0"/>
              <a:t>.  JAMA </a:t>
            </a:r>
            <a:r>
              <a:rPr lang="en-US" sz="1600" dirty="0" err="1" smtClean="0"/>
              <a:t>nov</a:t>
            </a:r>
            <a:r>
              <a:rPr lang="en-US" sz="1600" dirty="0" smtClean="0"/>
              <a:t>. 15, 2000 </a:t>
            </a:r>
            <a:r>
              <a:rPr lang="en-US" sz="1600" dirty="0" err="1" smtClean="0"/>
              <a:t>Vol</a:t>
            </a:r>
            <a:r>
              <a:rPr lang="en-US" sz="1600" dirty="0" smtClean="0"/>
              <a:t> 284, No. 19 pg 2502-2507</a:t>
            </a:r>
          </a:p>
          <a:p>
            <a:endParaRPr lang="en-US" dirty="0"/>
          </a:p>
        </p:txBody>
      </p:sp>
      <p:sp>
        <p:nvSpPr>
          <p:cNvPr id="3" name="Title 2"/>
          <p:cNvSpPr>
            <a:spLocks noGrp="1"/>
          </p:cNvSpPr>
          <p:nvPr>
            <p:ph type="title"/>
          </p:nvPr>
        </p:nvSpPr>
        <p:spPr/>
        <p:txBody>
          <a:bodyPr/>
          <a:lstStyle/>
          <a:p>
            <a:r>
              <a:rPr lang="en-US" dirty="0" smtClean="0"/>
              <a:t>Ugly little truths…..</a:t>
            </a:r>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914400" y="1022865"/>
            <a:ext cx="7543800" cy="437042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tx1"/>
                </a:solidFill>
                <a:effectLst/>
                <a:latin typeface="Calibri" pitchFamily="34" charset="0"/>
                <a:ea typeface="Times New Roman" pitchFamily="18" charset="0"/>
              </a:rPr>
              <a:t>“We all say, of course, that we would rather die surrounded by friends and family.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tx1"/>
                </a:solidFill>
                <a:effectLst/>
                <a:latin typeface="Calibri" pitchFamily="34" charset="0"/>
                <a:ea typeface="Times New Roman" pitchFamily="18" charset="0"/>
              </a:rPr>
              <a:t>But behind this wish is usually another, more often unspoken , that we should die in a decent manner, preferably well-dressed, make-up </a:t>
            </a:r>
            <a:r>
              <a:rPr kumimoji="0" lang="en-US" sz="2800" b="1" i="0" u="none" strike="noStrike" cap="none" normalizeH="0" baseline="0" dirty="0" err="1" smtClean="0">
                <a:ln>
                  <a:noFill/>
                </a:ln>
                <a:solidFill>
                  <a:schemeClr val="tx1"/>
                </a:solidFill>
                <a:effectLst/>
                <a:latin typeface="Calibri" pitchFamily="34" charset="0"/>
                <a:ea typeface="Times New Roman" pitchFamily="18" charset="0"/>
              </a:rPr>
              <a:t>unsmeared</a:t>
            </a:r>
            <a:r>
              <a:rPr kumimoji="0" lang="en-US" sz="2800" b="1" i="0" u="none" strike="noStrike" cap="none" normalizeH="0" baseline="0" dirty="0" smtClean="0">
                <a:ln>
                  <a:noFill/>
                </a:ln>
                <a:solidFill>
                  <a:schemeClr val="tx1"/>
                </a:solidFill>
                <a:effectLst/>
                <a:latin typeface="Calibri" pitchFamily="34" charset="0"/>
                <a:ea typeface="Times New Roman" pitchFamily="18" charset="0"/>
              </a:rPr>
              <a:t>, face undistorted by pain or unbroken by violence, still pink and flushed and untainted by anything quite so offensive as blood.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Calibri" pitchFamily="34" charset="0"/>
                <a:ea typeface="Times New Roman" pitchFamily="18" charset="0"/>
              </a:rPr>
              <a:t>pg. 173</a:t>
            </a:r>
            <a:r>
              <a:rPr kumimoji="0" lang="en-US" b="0" i="0" u="none" strike="noStrike" cap="none" normalizeH="0" baseline="0" dirty="0" smtClean="0">
                <a:ln>
                  <a:noFill/>
                </a:ln>
                <a:solidFill>
                  <a:schemeClr val="tx1"/>
                </a:solidFill>
                <a:effectLst/>
                <a:latin typeface="Calibri" pitchFamily="34" charset="0"/>
                <a:ea typeface="Times New Roman" pitchFamily="18" charset="0"/>
              </a:rPr>
              <a:t>Death and Philosophy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Calibri" pitchFamily="34" charset="0"/>
                <a:ea typeface="Times New Roman" pitchFamily="18" charset="0"/>
              </a:rPr>
              <a:t>  Edited by Jeff </a:t>
            </a:r>
            <a:r>
              <a:rPr kumimoji="0" lang="en-US" b="0" i="0" u="none" strike="noStrike" cap="none" normalizeH="0" baseline="0" dirty="0" err="1" smtClean="0">
                <a:ln>
                  <a:noFill/>
                </a:ln>
                <a:solidFill>
                  <a:schemeClr val="tx1"/>
                </a:solidFill>
                <a:effectLst/>
                <a:latin typeface="Calibri" pitchFamily="34" charset="0"/>
                <a:ea typeface="Times New Roman" pitchFamily="18" charset="0"/>
              </a:rPr>
              <a:t>Malpas</a:t>
            </a:r>
            <a:r>
              <a:rPr kumimoji="0" lang="en-US" b="0" i="0" u="none" strike="noStrike" cap="none" normalizeH="0" baseline="0" dirty="0" smtClean="0">
                <a:ln>
                  <a:noFill/>
                </a:ln>
                <a:solidFill>
                  <a:schemeClr val="tx1"/>
                </a:solidFill>
                <a:effectLst/>
                <a:latin typeface="Calibri" pitchFamily="34" charset="0"/>
                <a:ea typeface="Times New Roman" pitchFamily="18" charset="0"/>
              </a:rPr>
              <a:t> and Robert C. Solomon  pub. </a:t>
            </a:r>
            <a:r>
              <a:rPr kumimoji="0" lang="en-US" b="0" i="0" u="none" strike="noStrike" cap="none" normalizeH="0" baseline="0" dirty="0" err="1" smtClean="0">
                <a:ln>
                  <a:noFill/>
                </a:ln>
                <a:solidFill>
                  <a:schemeClr val="tx1"/>
                </a:solidFill>
                <a:effectLst/>
                <a:latin typeface="Calibri" pitchFamily="34" charset="0"/>
                <a:ea typeface="Times New Roman" pitchFamily="18" charset="0"/>
              </a:rPr>
              <a:t>Routledge</a:t>
            </a:r>
            <a:r>
              <a:rPr kumimoji="0" lang="en-US" b="0" i="0" u="none" strike="noStrike" cap="none" normalizeH="0" baseline="0" dirty="0" smtClean="0">
                <a:ln>
                  <a:noFill/>
                </a:ln>
                <a:solidFill>
                  <a:schemeClr val="tx1"/>
                </a:solidFill>
                <a:effectLst/>
                <a:latin typeface="Calibri" pitchFamily="34" charset="0"/>
                <a:ea typeface="Times New Roman" pitchFamily="18" charset="0"/>
              </a:rPr>
              <a:t>, London and New York, 1998. </a:t>
            </a:r>
            <a:endParaRPr kumimoji="0" lang="en-US" b="0" i="0" u="none" strike="noStrike" cap="none" normalizeH="0" baseline="0" dirty="0" smtClean="0">
              <a:ln>
                <a:noFill/>
              </a:ln>
              <a:solidFill>
                <a:schemeClr val="tx1"/>
              </a:solidFill>
              <a:effectLst/>
              <a:latin typeface="Arial" pitchFamily="34"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How to get the Death You Want!</a:t>
            </a:r>
            <a:endParaRPr lang="en-US" dirty="0"/>
          </a:p>
        </p:txBody>
      </p:sp>
      <p:sp>
        <p:nvSpPr>
          <p:cNvPr id="3" name="Content Placeholder 2"/>
          <p:cNvSpPr>
            <a:spLocks noGrp="1"/>
          </p:cNvSpPr>
          <p:nvPr>
            <p:ph idx="1"/>
          </p:nvPr>
        </p:nvSpPr>
        <p:spPr/>
        <p:txBody>
          <a:bodyPr/>
          <a:lstStyle/>
          <a:p>
            <a:r>
              <a:rPr lang="en-US" dirty="0" smtClean="0"/>
              <a:t>Think, really think, about what it would be </a:t>
            </a:r>
          </a:p>
          <a:p>
            <a:r>
              <a:rPr lang="en-US" dirty="0" smtClean="0"/>
              <a:t>Acknowledge which potential trajectory is likely</a:t>
            </a:r>
          </a:p>
          <a:p>
            <a:r>
              <a:rPr lang="en-US" dirty="0" smtClean="0"/>
              <a:t>Make clear Advance Directives and SHARE THEM!!</a:t>
            </a:r>
          </a:p>
          <a:p>
            <a:r>
              <a:rPr lang="en-US" dirty="0" smtClean="0"/>
              <a:t>Talk with your family about your  wishes (in the end others are likely to be making decisions, so they are </a:t>
            </a:r>
            <a:r>
              <a:rPr lang="en-US" i="1" dirty="0" smtClean="0">
                <a:solidFill>
                  <a:schemeClr val="tx2">
                    <a:lumMod val="75000"/>
                  </a:schemeClr>
                </a:solidFill>
              </a:rPr>
              <a:t>only</a:t>
            </a:r>
            <a:r>
              <a:rPr lang="en-US" dirty="0" smtClean="0"/>
              <a:t> wishes)</a:t>
            </a:r>
          </a:p>
          <a:p>
            <a:r>
              <a:rPr lang="en-US" dirty="0" smtClean="0"/>
              <a:t>Realize that you will need to start </a:t>
            </a:r>
            <a:r>
              <a:rPr lang="en-US" dirty="0" smtClean="0">
                <a:solidFill>
                  <a:schemeClr val="tx2">
                    <a:lumMod val="75000"/>
                  </a:schemeClr>
                </a:solidFill>
              </a:rPr>
              <a:t>accepting less </a:t>
            </a:r>
            <a:r>
              <a:rPr lang="en-US" dirty="0" smtClean="0"/>
              <a:t>care </a:t>
            </a:r>
            <a:r>
              <a:rPr lang="en-US" dirty="0" smtClean="0">
                <a:solidFill>
                  <a:schemeClr val="tx2">
                    <a:lumMod val="75000"/>
                  </a:schemeClr>
                </a:solidFill>
              </a:rPr>
              <a:t>earlier</a:t>
            </a:r>
            <a:r>
              <a:rPr lang="en-US" dirty="0" smtClean="0"/>
              <a:t> than you think in order to get the death that you say you want. </a:t>
            </a:r>
          </a:p>
          <a:p>
            <a:endParaRPr lang="en-US" dirty="0" smtClean="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Go ahead!  They did it all the time in years past,  let them know  “How important it is to have them near”</a:t>
            </a:r>
          </a:p>
          <a:p>
            <a:r>
              <a:rPr lang="en-US" dirty="0" smtClean="0"/>
              <a:t>Back to pre-K …… use your words…..they aren’t mind readers</a:t>
            </a:r>
          </a:p>
          <a:p>
            <a:r>
              <a:rPr lang="en-US" dirty="0" smtClean="0"/>
              <a:t>OK, maybe send a letter or email but do it! </a:t>
            </a:r>
          </a:p>
          <a:p>
            <a:r>
              <a:rPr lang="en-US" dirty="0" smtClean="0"/>
              <a:t>Have REAL conversations,  share  your fears, concerns, hopes.  You will likely be pleasantly surprised that it will be easier than you think once you get started. </a:t>
            </a:r>
          </a:p>
          <a:p>
            <a:r>
              <a:rPr lang="en-US" dirty="0" smtClean="0"/>
              <a:t>Ask for help, after all, we’re only human.</a:t>
            </a:r>
            <a:endParaRPr lang="en-US" dirty="0"/>
          </a:p>
        </p:txBody>
      </p:sp>
      <p:sp>
        <p:nvSpPr>
          <p:cNvPr id="3" name="Title 2"/>
          <p:cNvSpPr>
            <a:spLocks noGrp="1"/>
          </p:cNvSpPr>
          <p:nvPr>
            <p:ph type="title"/>
          </p:nvPr>
        </p:nvSpPr>
        <p:spPr/>
        <p:txBody>
          <a:bodyPr>
            <a:normAutofit fontScale="90000"/>
          </a:bodyPr>
          <a:lstStyle/>
          <a:p>
            <a:r>
              <a:rPr lang="en-US" dirty="0" smtClean="0"/>
              <a:t> Make DEMANDS on family &amp; friends</a:t>
            </a:r>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half" idx="1"/>
          </p:nvPr>
        </p:nvSpPr>
        <p:spPr/>
        <p:txBody>
          <a:bodyPr/>
          <a:lstStyle/>
          <a:p>
            <a:r>
              <a:rPr lang="en-US" dirty="0" smtClean="0"/>
              <a:t>Contact Info: </a:t>
            </a:r>
          </a:p>
          <a:p>
            <a:r>
              <a:rPr lang="en-US" dirty="0" smtClean="0"/>
              <a:t>Dr. Karen Smith</a:t>
            </a:r>
          </a:p>
          <a:p>
            <a:pPr marL="0" indent="0">
              <a:buNone/>
            </a:pPr>
            <a:r>
              <a:rPr lang="en-US" dirty="0"/>
              <a:t> </a:t>
            </a:r>
            <a:r>
              <a:rPr lang="en-US" dirty="0" smtClean="0"/>
              <a:t>  Cell: 865-951-8515</a:t>
            </a:r>
          </a:p>
          <a:p>
            <a:endParaRPr lang="en-US" dirty="0" smtClean="0"/>
          </a:p>
          <a:p>
            <a:r>
              <a:rPr lang="en-US" dirty="0" smtClean="0">
                <a:solidFill>
                  <a:schemeClr val="bg1"/>
                </a:solidFill>
                <a:hlinkClick r:id="rId3"/>
              </a:rPr>
              <a:t>Ksmith67@hfhs.org</a:t>
            </a:r>
            <a:endParaRPr lang="en-US" dirty="0" smtClean="0">
              <a:solidFill>
                <a:schemeClr val="bg1"/>
              </a:solidFill>
            </a:endParaRPr>
          </a:p>
          <a:p>
            <a:r>
              <a:rPr lang="en-US" dirty="0" smtClean="0">
                <a:solidFill>
                  <a:schemeClr val="bg1"/>
                </a:solidFill>
              </a:rPr>
              <a:t>Follow me on FB at </a:t>
            </a:r>
          </a:p>
          <a:p>
            <a:pPr marL="0" indent="0">
              <a:buNone/>
            </a:pPr>
            <a:r>
              <a:rPr lang="en-US" dirty="0" smtClean="0">
                <a:solidFill>
                  <a:schemeClr val="bg1"/>
                </a:solidFill>
              </a:rPr>
              <a:t>    Ethics Chick </a:t>
            </a:r>
            <a:endParaRPr lang="en-US" dirty="0">
              <a:solidFill>
                <a:schemeClr val="bg1"/>
              </a:solidFill>
            </a:endParaRPr>
          </a:p>
        </p:txBody>
      </p:sp>
      <p:pic>
        <p:nvPicPr>
          <p:cNvPr id="5" name="Content Placeholder 3"/>
          <p:cNvPicPr>
            <a:picLocks noGrp="1" noChangeAspect="1"/>
          </p:cNvPicPr>
          <p:nvPr>
            <p:ph sz="half" idx="2"/>
          </p:nvPr>
        </p:nvPicPr>
        <p:blipFill>
          <a:blip r:embed="rId4" cstate="print">
            <a:extLst>
              <a:ext uri="{28A0092B-C50C-407E-A947-70E740481C1C}">
                <a14:useLocalDpi xmlns:a14="http://schemas.microsoft.com/office/drawing/2010/main" val="0"/>
              </a:ext>
            </a:extLst>
          </a:blip>
          <a:stretch>
            <a:fillRect/>
          </a:stretch>
        </p:blipFill>
        <p:spPr>
          <a:xfrm>
            <a:off x="4648200" y="1676400"/>
            <a:ext cx="4059238" cy="3045847"/>
          </a:xfrm>
        </p:spPr>
      </p:pic>
    </p:spTree>
    <p:extLst>
      <p:ext uri="{BB962C8B-B14F-4D97-AF65-F5344CB8AC3E}">
        <p14:creationId xmlns:p14="http://schemas.microsoft.com/office/powerpoint/2010/main" val="15664992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The Story of Death …..</a:t>
            </a:r>
            <a:endParaRPr lang="en-US" dirty="0"/>
          </a:p>
        </p:txBody>
      </p:sp>
      <p:pic>
        <p:nvPicPr>
          <p:cNvPr id="2051" name="Picture 3"/>
          <p:cNvPicPr>
            <a:picLocks noGrp="1" noChangeAspect="1" noChangeArrowheads="1"/>
          </p:cNvPicPr>
          <p:nvPr>
            <p:ph idx="1"/>
          </p:nvPr>
        </p:nvPicPr>
        <p:blipFill>
          <a:blip r:embed="rId2" cstate="print"/>
          <a:srcRect/>
          <a:stretch>
            <a:fillRect/>
          </a:stretch>
        </p:blipFill>
        <p:spPr bwMode="auto">
          <a:xfrm rot="10800000">
            <a:off x="2971798" y="1295400"/>
            <a:ext cx="4343401" cy="5257800"/>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057400"/>
            <a:ext cx="8229600" cy="4572000"/>
          </a:xfrm>
        </p:spPr>
        <p:txBody>
          <a:bodyPr/>
          <a:lstStyle/>
          <a:p>
            <a:r>
              <a:rPr lang="en-US" sz="3600" dirty="0" smtClean="0"/>
              <a:t>“ The chasm between the discussion of death in books, which is still prolific, and actual death, which is   shameful and not to be talked about, is one of the strange but significant signs of our times.</a:t>
            </a:r>
            <a:r>
              <a:rPr lang="en-US" dirty="0" smtClean="0"/>
              <a:t>”</a:t>
            </a:r>
            <a:endParaRPr lang="en-US" dirty="0"/>
          </a:p>
        </p:txBody>
      </p:sp>
      <p:sp>
        <p:nvSpPr>
          <p:cNvPr id="3" name="Title 2"/>
          <p:cNvSpPr>
            <a:spLocks noGrp="1"/>
          </p:cNvSpPr>
          <p:nvPr>
            <p:ph type="title"/>
          </p:nvPr>
        </p:nvSpPr>
        <p:spPr/>
        <p:txBody>
          <a:bodyPr/>
          <a:lstStyle/>
          <a:p>
            <a:r>
              <a:rPr lang="en-US" dirty="0" smtClean="0"/>
              <a:t>Philippe Aries : </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Prior to the 14</a:t>
            </a:r>
            <a:r>
              <a:rPr lang="en-US" baseline="30000" dirty="0" smtClean="0"/>
              <a:t>th</a:t>
            </a:r>
            <a:r>
              <a:rPr lang="en-US" dirty="0" smtClean="0"/>
              <a:t> Century </a:t>
            </a:r>
            <a:endParaRPr lang="en-US" dirty="0"/>
          </a:p>
        </p:txBody>
      </p:sp>
      <p:pic>
        <p:nvPicPr>
          <p:cNvPr id="5122" name="Picture 2"/>
          <p:cNvPicPr>
            <a:picLocks noGrp="1" noChangeAspect="1" noChangeArrowheads="1"/>
          </p:cNvPicPr>
          <p:nvPr>
            <p:ph idx="1"/>
          </p:nvPr>
        </p:nvPicPr>
        <p:blipFill>
          <a:blip r:embed="rId2" cstate="print"/>
          <a:srcRect/>
          <a:stretch>
            <a:fillRect/>
          </a:stretch>
        </p:blipFill>
        <p:spPr bwMode="auto">
          <a:xfrm>
            <a:off x="457200" y="2755795"/>
            <a:ext cx="8229600" cy="2108410"/>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And you called them to gather….</a:t>
            </a:r>
            <a:endParaRPr lang="en-US" dirty="0"/>
          </a:p>
        </p:txBody>
      </p:sp>
      <p:pic>
        <p:nvPicPr>
          <p:cNvPr id="4" name="Content Placeholder 3" descr="viaticum.jpg"/>
          <p:cNvPicPr>
            <a:picLocks noGrp="1" noChangeAspect="1"/>
          </p:cNvPicPr>
          <p:nvPr>
            <p:ph idx="1"/>
          </p:nvPr>
        </p:nvPicPr>
        <p:blipFill>
          <a:blip r:embed="rId2" cstate="print"/>
          <a:stretch>
            <a:fillRect/>
          </a:stretch>
        </p:blipFill>
        <p:spPr>
          <a:xfrm>
            <a:off x="1793689" y="1524000"/>
            <a:ext cx="5556621" cy="4572000"/>
          </a:xfr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“Custom prescribed that death was to be marked by a ritual ceremony in which the priest would have his place, but only as one of many participants. The leading role went to the dying man himself.  He presided over  the affair, with hardly a misstep, for he knew how conduct himself, having previously witnessed so many similar scenes.  He called to him, one-by-one his relatives and servants…..he said farewell to them, asked and gave forgiveness and blessings.”  </a:t>
            </a:r>
            <a:endParaRPr lang="en-US" dirty="0"/>
          </a:p>
        </p:txBody>
      </p:sp>
      <p:sp>
        <p:nvSpPr>
          <p:cNvPr id="3" name="Title 2"/>
          <p:cNvSpPr>
            <a:spLocks noGrp="1"/>
          </p:cNvSpPr>
          <p:nvPr>
            <p:ph type="title"/>
          </p:nvPr>
        </p:nvSpPr>
        <p:spPr/>
        <p:txBody>
          <a:bodyPr/>
          <a:lstStyle/>
          <a:p>
            <a:r>
              <a:rPr lang="en-US" dirty="0" smtClean="0"/>
              <a:t>A chance to get the lead ….</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People were born in public so they died in public.</a:t>
            </a:r>
          </a:p>
          <a:p>
            <a:r>
              <a:rPr lang="en-US" dirty="0" smtClean="0"/>
              <a:t>“ When people in the street passed a priest with a viaticum , the y were obligated by custom and piety to follow him to the dying mans room even if he were a stranger.” </a:t>
            </a:r>
          </a:p>
          <a:p>
            <a:r>
              <a:rPr lang="en-US" dirty="0" smtClean="0"/>
              <a:t>The approach of death transformed a dying mans room into sort of a public place.  Pascal’s remark, “man will dies alone” can only be understood in the context of this crowed publicness, and in spite of it. </a:t>
            </a:r>
            <a:endParaRPr lang="en-US" dirty="0"/>
          </a:p>
        </p:txBody>
      </p:sp>
      <p:sp>
        <p:nvSpPr>
          <p:cNvPr id="3" name="Title 2"/>
          <p:cNvSpPr>
            <a:spLocks noGrp="1"/>
          </p:cNvSpPr>
          <p:nvPr>
            <p:ph type="title"/>
          </p:nvPr>
        </p:nvSpPr>
        <p:spPr/>
        <p:txBody>
          <a:bodyPr/>
          <a:lstStyle/>
          <a:p>
            <a:r>
              <a:rPr lang="en-US" dirty="0" smtClean="0"/>
              <a:t>Death  as a public gathering….</a:t>
            </a:r>
            <a:endParaRPr lang="en-US" dirty="0"/>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GeneralPresentation_StarterText">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tint val="100000"/>
                <a:shade val="42000"/>
                <a:hueMod val="100000"/>
                <a:satMod val="100000"/>
              </a:schemeClr>
              <a:schemeClr val="phClr">
                <a:tint val="40000"/>
                <a:shade val="100000"/>
                <a:hueMod val="100000"/>
                <a:satMod val="10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112A3A41-1071-4D7E-ADFD-E0A4316129D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GeneralPresentation_StarterText</Template>
  <TotalTime>0</TotalTime>
  <Words>843</Words>
  <Application>Microsoft Office PowerPoint</Application>
  <PresentationFormat>On-screen Show (4:3)</PresentationFormat>
  <Paragraphs>76</Paragraphs>
  <Slides>34</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34</vt:i4>
      </vt:variant>
    </vt:vector>
  </HeadingPairs>
  <TitlesOfParts>
    <vt:vector size="40" baseType="lpstr">
      <vt:lpstr>Arial</vt:lpstr>
      <vt:lpstr>Calibri</vt:lpstr>
      <vt:lpstr>Constantia</vt:lpstr>
      <vt:lpstr>Times New Roman</vt:lpstr>
      <vt:lpstr>Wingdings 2</vt:lpstr>
      <vt:lpstr>GeneralPresentation_StarterText</vt:lpstr>
      <vt:lpstr>A Brief History of Dying</vt:lpstr>
      <vt:lpstr>Introduction</vt:lpstr>
      <vt:lpstr>Neanderthal Burial Scene</vt:lpstr>
      <vt:lpstr>The Story of Death …..</vt:lpstr>
      <vt:lpstr>Philippe Aries : </vt:lpstr>
      <vt:lpstr>Prior to the 14th Century </vt:lpstr>
      <vt:lpstr>And you called them to gather….</vt:lpstr>
      <vt:lpstr>A chance to get the lead ….</vt:lpstr>
      <vt:lpstr>Death  as a public gathering….</vt:lpstr>
      <vt:lpstr>PowerPoint Presentation</vt:lpstr>
      <vt:lpstr>Ritual transfers and care for the dead</vt:lpstr>
      <vt:lpstr>Catacombs of the Capuchin Convent, Palermo, Italy.  Mummified Monks in charnel.  </vt:lpstr>
      <vt:lpstr>18th Century and before:  Church floors paved with individual tombstones, structure raised upon the dead. </vt:lpstr>
      <vt:lpstr>PowerPoint Presentation</vt:lpstr>
      <vt:lpstr>How Death has Changed….</vt:lpstr>
      <vt:lpstr>80% of deaths occur in hospitals</vt:lpstr>
      <vt:lpstr>PowerPoint Presentation</vt:lpstr>
      <vt:lpstr>PowerPoint Presentation</vt:lpstr>
      <vt:lpstr>PowerPoint Presentation</vt:lpstr>
      <vt:lpstr>Death of Ivan Ilyich -- Tolstoy</vt:lpstr>
      <vt:lpstr>PowerPoint Presentation</vt:lpstr>
      <vt:lpstr>Now we must lead our doctors ….</vt:lpstr>
      <vt:lpstr>PowerPoint Presentation</vt:lpstr>
      <vt:lpstr>Hospice often too little too late…..</vt:lpstr>
      <vt:lpstr>PowerPoint Presentation</vt:lpstr>
      <vt:lpstr>The tragedy of Death remains…..</vt:lpstr>
      <vt:lpstr>Common Death Trajectories</vt:lpstr>
      <vt:lpstr>4 Common Death Trajectories</vt:lpstr>
      <vt:lpstr>Death Trajectory …..</vt:lpstr>
      <vt:lpstr>Ugly little truths…..</vt:lpstr>
      <vt:lpstr>PowerPoint Presentation</vt:lpstr>
      <vt:lpstr>How to get the Death You Want!</vt:lpstr>
      <vt:lpstr> Make DEMANDS on family &amp; friends</vt:lpstr>
      <vt:lpstr>PowerPoint Presentation</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2013-09-19T14:28:07Z</dcterms:created>
  <dcterms:modified xsi:type="dcterms:W3CDTF">2018-02-13T15:58:13Z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TC101079719990</vt:lpwstr>
  </property>
</Properties>
</file>